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sldIdLst>
    <p:sldId id="264" r:id="rId6"/>
    <p:sldId id="283" r:id="rId7"/>
    <p:sldId id="284" r:id="rId8"/>
    <p:sldId id="285" r:id="rId9"/>
    <p:sldId id="347" r:id="rId10"/>
    <p:sldId id="296" r:id="rId11"/>
    <p:sldId id="381" r:id="rId12"/>
    <p:sldId id="382" r:id="rId13"/>
    <p:sldId id="292" r:id="rId14"/>
    <p:sldId id="367" r:id="rId15"/>
    <p:sldId id="348" r:id="rId16"/>
    <p:sldId id="373" r:id="rId17"/>
    <p:sldId id="379" r:id="rId18"/>
    <p:sldId id="380" r:id="rId19"/>
    <p:sldId id="383" r:id="rId20"/>
    <p:sldId id="384" r:id="rId21"/>
    <p:sldId id="385" r:id="rId22"/>
    <p:sldId id="386" r:id="rId23"/>
    <p:sldId id="256" r:id="rId24"/>
    <p:sldId id="351" r:id="rId25"/>
    <p:sldId id="257" r:id="rId26"/>
    <p:sldId id="258" r:id="rId27"/>
    <p:sldId id="259" r:id="rId28"/>
    <p:sldId id="265" r:id="rId29"/>
    <p:sldId id="352" r:id="rId30"/>
    <p:sldId id="378" r:id="rId31"/>
    <p:sldId id="34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81" d="100"/>
          <a:sy n="81" d="100"/>
        </p:scale>
        <p:origin x="53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uthouston.edu\uthsc\gadm\acad\osp\Preaward\Training%20Team\SRAi%20LevelUp\Overall%20Certificate%20Completion%20FY23.xlsx" TargetMode="External"/><Relationship Id="rId2" Type="http://schemas.microsoft.com/office/2011/relationships/chartColorStyle" Target="colors2.xml"/><Relationship Id="rId1" Type="http://schemas.microsoft.com/office/2011/relationships/chartStyle" Target="style2.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thouston.edu\uthsc\gadm\acad\osp\Preaward\Training%20Team\SRAi%20LevelUp\Overall%20Certificate%20Completion%20FY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Users by School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91-411C-96C5-4B722DFEF98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91-411C-96C5-4B722DFEF98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C91-411C-96C5-4B722DFEF98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C91-411C-96C5-4B722DFEF98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C91-411C-96C5-4B722DFEF98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C91-411C-96C5-4B722DFEF98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C91-411C-96C5-4B722DFEF98F}"/>
              </c:ext>
            </c:extLst>
          </c:dPt>
          <c:dLbls>
            <c:dLbl>
              <c:idx val="5"/>
              <c:layout>
                <c:manualLayout>
                  <c:x val="0.29409566517189834"/>
                  <c:y val="5.997391007127693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8C91-411C-96C5-4B722DFEF98F}"/>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extLst>
          </c:dLbls>
          <c:cat>
            <c:strRef>
              <c:f>'Number of Users by School'!$A$1:$A$7</c:f>
              <c:strCache>
                <c:ptCount val="7"/>
                <c:pt idx="0">
                  <c:v>Central Admin</c:v>
                </c:pt>
                <c:pt idx="1">
                  <c:v>MMS</c:v>
                </c:pt>
                <c:pt idx="2">
                  <c:v>SOD</c:v>
                </c:pt>
                <c:pt idx="3">
                  <c:v>SPH</c:v>
                </c:pt>
                <c:pt idx="4">
                  <c:v>SBMI</c:v>
                </c:pt>
                <c:pt idx="5">
                  <c:v>GSBS</c:v>
                </c:pt>
                <c:pt idx="6">
                  <c:v>SON</c:v>
                </c:pt>
              </c:strCache>
            </c:strRef>
          </c:cat>
          <c:val>
            <c:numRef>
              <c:f>'Number of Users by School'!$B$1:$B$7</c:f>
              <c:numCache>
                <c:formatCode>General</c:formatCode>
                <c:ptCount val="7"/>
                <c:pt idx="0">
                  <c:v>25</c:v>
                </c:pt>
                <c:pt idx="1">
                  <c:v>59</c:v>
                </c:pt>
                <c:pt idx="2">
                  <c:v>2</c:v>
                </c:pt>
                <c:pt idx="3">
                  <c:v>33</c:v>
                </c:pt>
                <c:pt idx="4">
                  <c:v>8</c:v>
                </c:pt>
                <c:pt idx="5">
                  <c:v>0</c:v>
                </c:pt>
                <c:pt idx="6">
                  <c:v>4</c:v>
                </c:pt>
              </c:numCache>
            </c:numRef>
          </c:val>
          <c:extLst>
            <c:ext xmlns:c16="http://schemas.microsoft.com/office/drawing/2014/chart" uri="{C3380CC4-5D6E-409C-BE32-E72D297353CC}">
              <c16:uniqueId val="{0000000E-8C91-411C-96C5-4B722DFEF98F}"/>
            </c:ext>
          </c:extLst>
        </c:ser>
        <c:dLbls>
          <c:dLblPos val="inEnd"/>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'Total Certificates Graph'!$A$2:$A$12</cx:f>
        <cx:lvl ptCount="11">
          <cx:pt idx="0">Principles in Proposal Development</cx:pt>
          <cx:pt idx="1">Principles in Pre-Award Research Administration</cx:pt>
          <cx:pt idx="2">Relationships, Roles, and Responsibilities in Research Administration</cx:pt>
          <cx:pt idx="3">Principles of Award Negotiation and Set-up</cx:pt>
          <cx:pt idx="4">Research Compliance Frameworks</cx:pt>
          <cx:pt idx="5">Principles of Post-Award Financial Research Administration</cx:pt>
          <cx:pt idx="6">Introduction to Clinical Research Management: Clinical Studies and Trials</cx:pt>
          <cx:pt idx="7">NIH RPPR mGuide</cx:pt>
          <cx:pt idx="8">NIH R Series mGuide</cx:pt>
          <cx:pt idx="9">Principles of Post-Award Non-Financial Research Administration</cx:pt>
          <cx:pt idx="10">Principles in Research Development</cx:pt>
        </cx:lvl>
      </cx:strDim>
      <cx:numDim type="val">
        <cx:f>'Total Certificates Graph'!$B$2:$B$12</cx:f>
        <cx:lvl ptCount="11" formatCode="General">
          <cx:pt idx="0">15</cx:pt>
          <cx:pt idx="1">13</cx:pt>
          <cx:pt idx="2">15</cx:pt>
          <cx:pt idx="3">9</cx:pt>
          <cx:pt idx="4">8</cx:pt>
          <cx:pt idx="5">16</cx:pt>
          <cx:pt idx="6">11</cx:pt>
          <cx:pt idx="7">16</cx:pt>
          <cx:pt idx="8">12</cx:pt>
          <cx:pt idx="9">14</cx:pt>
          <cx:pt idx="10">11</cx:pt>
        </cx:lvl>
      </cx:numDim>
    </cx:data>
  </cx:chartData>
  <cx:chart>
    <cx:title pos="t" align="ctr" overlay="0">
      <cx:tx>
        <cx:txData>
          <cx:v>Total Certificates Earned</cx:v>
        </cx:txData>
      </cx:tx>
      <cx:txPr>
        <a:bodyPr spcFirstLastPara="1" vertOverflow="ellipsis" horzOverflow="overflow" wrap="square" lIns="0" tIns="0" rIns="0" bIns="0" anchor="ctr" anchorCtr="1"/>
        <a:lstStyle/>
        <a:p>
          <a:pPr algn="ctr" rtl="0">
            <a:defRPr/>
          </a:pPr>
          <a:r>
            <a:rPr lang="en-US" sz="1400" b="0" i="0" u="none" strike="noStrike" baseline="0">
              <a:solidFill>
                <a:sysClr val="windowText" lastClr="000000">
                  <a:lumMod val="65000"/>
                  <a:lumOff val="35000"/>
                </a:sysClr>
              </a:solidFill>
              <a:latin typeface="Calibri" panose="020F0502020204030204"/>
            </a:rPr>
            <a:t>Total Certificates Earned</a:t>
          </a:r>
        </a:p>
      </cx:txPr>
    </cx:title>
    <cx:plotArea>
      <cx:plotAreaRegion>
        <cx:series layoutId="funnel" uniqueId="{73FAE371-B67B-4ED9-A287-E783FB560D52}">
          <cx:dataLabels>
            <cx:visibility seriesName="0" categoryName="0" value="1"/>
          </cx:dataLabels>
          <cx:dataId val="0"/>
        </cx:series>
      </cx:plotAreaRegion>
      <cx:axis id="0">
        <cx:catScaling gapWidth="0.0599999987"/>
        <cx:title>
          <cx:tx>
            <cx:txData>
              <cx:v>Course Name</cx:v>
            </cx:txData>
          </cx:tx>
          <cx:txPr>
            <a:bodyPr spcFirstLastPara="1" vertOverflow="ellipsis" horzOverflow="overflow" wrap="square" lIns="0" tIns="0" rIns="0" bIns="0" anchor="ctr" anchorCtr="1"/>
            <a:lstStyle/>
            <a:p>
              <a:pPr algn="ctr" rtl="0">
                <a:defRPr/>
              </a:pPr>
              <a:r>
                <a:rPr lang="en-US" sz="900" b="0" i="0" u="none" strike="noStrike" baseline="0">
                  <a:solidFill>
                    <a:sysClr val="windowText" lastClr="000000">
                      <a:lumMod val="65000"/>
                      <a:lumOff val="35000"/>
                    </a:sysClr>
                  </a:solidFill>
                  <a:latin typeface="Calibri" panose="020F0502020204030204"/>
                </a:rPr>
                <a:t>Course Name</a:t>
              </a:r>
            </a:p>
          </cx:txPr>
        </cx:title>
        <cx:tickLabels/>
      </cx:axis>
    </cx:plotArea>
  </cx:chart>
</cx: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Presentati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213"/>
            <a:ext cx="10515600" cy="1157287"/>
          </a:xfrm>
          <a:prstGeom prst="rect">
            <a:avLst/>
          </a:prstGeo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3688647"/>
            <a:ext cx="10515600" cy="465667"/>
          </a:xfrm>
          <a:prstGeom prst="rect">
            <a:avLst/>
          </a:prstGeom>
        </p:spPr>
        <p:txBody>
          <a:bodyPr/>
          <a:lstStyle>
            <a:lvl1pPr marL="0" indent="0">
              <a:buNone/>
              <a:defRPr sz="3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20BCD72-8EE7-4ED8-845E-BBFF2ADC949F}" type="slidenum">
              <a:rPr lang="en-US" smtClean="0"/>
              <a:t>‹#›</a:t>
            </a:fld>
            <a:endParaRPr lang="en-US"/>
          </a:p>
        </p:txBody>
      </p:sp>
    </p:spTree>
    <p:extLst>
      <p:ext uri="{BB962C8B-B14F-4D97-AF65-F5344CB8AC3E}">
        <p14:creationId xmlns:p14="http://schemas.microsoft.com/office/powerpoint/2010/main" val="2912892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D562C-7AB5-4CFD-BFE0-5B8850227B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7E4933-29E1-40DA-AE6C-BC1615475B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D28C09-676A-45D1-95FD-69A86EF74BBB}"/>
              </a:ext>
            </a:extLst>
          </p:cNvPr>
          <p:cNvSpPr>
            <a:spLocks noGrp="1"/>
          </p:cNvSpPr>
          <p:nvPr>
            <p:ph type="dt" sz="half" idx="10"/>
          </p:nvPr>
        </p:nvSpPr>
        <p:spPr/>
        <p:txBody>
          <a:bodyPr/>
          <a:lstStyle/>
          <a:p>
            <a:fld id="{AB13A91C-D8F7-45B4-87FB-3A07567DE3DE}" type="datetimeFigureOut">
              <a:rPr lang="en-US" smtClean="0"/>
              <a:t>11/14/2023</a:t>
            </a:fld>
            <a:endParaRPr lang="en-US"/>
          </a:p>
        </p:txBody>
      </p:sp>
      <p:sp>
        <p:nvSpPr>
          <p:cNvPr id="5" name="Footer Placeholder 4">
            <a:extLst>
              <a:ext uri="{FF2B5EF4-FFF2-40B4-BE49-F238E27FC236}">
                <a16:creationId xmlns:a16="http://schemas.microsoft.com/office/drawing/2014/main" id="{082C22D2-4004-4E4B-A909-8409B3F09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8087B9-ADD4-466F-81A9-2D2756143C45}"/>
              </a:ext>
            </a:extLst>
          </p:cNvPr>
          <p:cNvSpPr>
            <a:spLocks noGrp="1"/>
          </p:cNvSpPr>
          <p:nvPr>
            <p:ph type="sldNum" sz="quarter" idx="12"/>
          </p:nvPr>
        </p:nvSpPr>
        <p:spPr/>
        <p:txBody>
          <a:bodyPr/>
          <a:lstStyle/>
          <a:p>
            <a:fld id="{C20BCD72-8EE7-4ED8-845E-BBFF2ADC949F}" type="slidenum">
              <a:rPr lang="en-US" smtClean="0"/>
              <a:t>‹#›</a:t>
            </a:fld>
            <a:endParaRPr lang="en-US"/>
          </a:p>
        </p:txBody>
      </p:sp>
    </p:spTree>
    <p:extLst>
      <p:ext uri="{BB962C8B-B14F-4D97-AF65-F5344CB8AC3E}">
        <p14:creationId xmlns:p14="http://schemas.microsoft.com/office/powerpoint/2010/main" val="2257587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Presentati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213"/>
            <a:ext cx="10515600" cy="1157287"/>
          </a:xfrm>
          <a:prstGeom prst="rect">
            <a:avLst/>
          </a:prstGeo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3675184"/>
            <a:ext cx="10515600" cy="509954"/>
          </a:xfrm>
          <a:prstGeom prst="rect">
            <a:avLst/>
          </a:prstGeom>
        </p:spPr>
        <p:txBody>
          <a:bodyPr/>
          <a:lstStyle>
            <a:lvl1pPr marL="0" indent="0">
              <a:buNone/>
              <a:defRPr sz="3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574418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34E8B27C-8573-8D86-D98F-E93757FA43AF}"/>
              </a:ext>
            </a:extLst>
          </p:cNvPr>
          <p:cNvSpPr>
            <a:spLocks noGrp="1"/>
          </p:cNvSpPr>
          <p:nvPr>
            <p:ph type="title"/>
          </p:nvPr>
        </p:nvSpPr>
        <p:spPr>
          <a:xfrm>
            <a:off x="838200" y="1247775"/>
            <a:ext cx="10515600" cy="104775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2774224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63250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46200"/>
            <a:ext cx="10515600" cy="1325563"/>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838200" y="2933700"/>
            <a:ext cx="10515600" cy="324326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5717459"/>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213"/>
            <a:ext cx="10515600" cy="1157287"/>
          </a:xfrm>
          <a:prstGeom prst="rect">
            <a:avLst/>
          </a:prstGeom>
        </p:spPr>
        <p:txBody>
          <a:bodyPr anchor="b"/>
          <a:lstStyle>
            <a:lvl1pPr>
              <a:defRPr sz="60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2762250"/>
            <a:ext cx="10515600" cy="332740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4F38B111-BFEF-4E0E-91B5-5D059B4A2BA6}" type="slidenum">
              <a:rPr lang="en-US" smtClean="0"/>
              <a:t>‹#›</a:t>
            </a:fld>
            <a:endParaRPr lang="en-US"/>
          </a:p>
        </p:txBody>
      </p:sp>
    </p:spTree>
    <p:extLst>
      <p:ext uri="{BB962C8B-B14F-4D97-AF65-F5344CB8AC3E}">
        <p14:creationId xmlns:p14="http://schemas.microsoft.com/office/powerpoint/2010/main" val="28719959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76519"/>
            <a:ext cx="10515600" cy="1108496"/>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2047745"/>
            <a:ext cx="5181600" cy="4129218"/>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047745"/>
            <a:ext cx="5181600" cy="4129218"/>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a:extLst>
              <a:ext uri="{FF2B5EF4-FFF2-40B4-BE49-F238E27FC236}">
                <a16:creationId xmlns:a16="http://schemas.microsoft.com/office/drawing/2014/main" id="{39DC5459-1009-CCB1-0E7B-1C27C66F1E71}"/>
              </a:ext>
            </a:extLst>
          </p:cNvPr>
          <p:cNvCxnSpPr/>
          <p:nvPr/>
        </p:nvCxnSpPr>
        <p:spPr>
          <a:xfrm>
            <a:off x="838200" y="1764407"/>
            <a:ext cx="10515600" cy="0"/>
          </a:xfrm>
          <a:prstGeom prst="line">
            <a:avLst/>
          </a:prstGeom>
          <a:ln w="9525">
            <a:solidFill>
              <a:srgbClr val="AE60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1585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8669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81919"/>
            <a:ext cx="10515600" cy="757084"/>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8200" y="2324100"/>
            <a:ext cx="5157787" cy="70485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3267075"/>
            <a:ext cx="5157787" cy="292258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0612" y="2324100"/>
            <a:ext cx="5183188" cy="70485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267075"/>
            <a:ext cx="5183188" cy="292258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E4680608-5D3D-FB8F-FF7C-0723206D5C36}"/>
              </a:ext>
            </a:extLst>
          </p:cNvPr>
          <p:cNvCxnSpPr/>
          <p:nvPr/>
        </p:nvCxnSpPr>
        <p:spPr>
          <a:xfrm>
            <a:off x="838200" y="1764407"/>
            <a:ext cx="10515600" cy="0"/>
          </a:xfrm>
          <a:prstGeom prst="line">
            <a:avLst/>
          </a:prstGeom>
          <a:ln w="9525">
            <a:solidFill>
              <a:srgbClr val="AE60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6179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1371599"/>
            <a:ext cx="3932237" cy="885825"/>
          </a:xfrm>
          <a:prstGeom prst="rect">
            <a:avLst/>
          </a:prstGeom>
        </p:spPr>
        <p:txBody>
          <a:bodyPr anchor="b"/>
          <a:lstStyle>
            <a:lvl1pPr>
              <a:defRPr sz="3200">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5057775" y="1371600"/>
            <a:ext cx="6297613" cy="4705350"/>
          </a:xfrm>
          <a:prstGeom prst="rect">
            <a:avLst/>
          </a:prstGeom>
        </p:spPr>
        <p:txBody>
          <a:bodyP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466974"/>
            <a:ext cx="3932237" cy="3609975"/>
          </a:xfrm>
          <a:prstGeom prst="rect">
            <a:avLst/>
          </a:prstGeo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23160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535FB-A7D3-5AB4-5AD2-6E8087B4F2F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1544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D562C-7AB5-4CFD-BFE0-5B8850227B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7E4933-29E1-40DA-AE6C-BC1615475B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D28C09-676A-45D1-95FD-69A86EF74BBB}"/>
              </a:ext>
            </a:extLst>
          </p:cNvPr>
          <p:cNvSpPr>
            <a:spLocks noGrp="1"/>
          </p:cNvSpPr>
          <p:nvPr>
            <p:ph type="dt" sz="half" idx="10"/>
          </p:nvPr>
        </p:nvSpPr>
        <p:spPr/>
        <p:txBody>
          <a:bodyPr/>
          <a:lstStyle/>
          <a:p>
            <a:fld id="{AED76DE4-F647-4C16-8359-28FF8FC82FB7}" type="datetimeFigureOut">
              <a:rPr lang="en-US" smtClean="0"/>
              <a:t>11/14/2023</a:t>
            </a:fld>
            <a:endParaRPr lang="en-US"/>
          </a:p>
        </p:txBody>
      </p:sp>
      <p:sp>
        <p:nvSpPr>
          <p:cNvPr id="5" name="Footer Placeholder 4">
            <a:extLst>
              <a:ext uri="{FF2B5EF4-FFF2-40B4-BE49-F238E27FC236}">
                <a16:creationId xmlns:a16="http://schemas.microsoft.com/office/drawing/2014/main" id="{082C22D2-4004-4E4B-A909-8409B3F09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8087B9-ADD4-466F-81A9-2D2756143C45}"/>
              </a:ext>
            </a:extLst>
          </p:cNvPr>
          <p:cNvSpPr>
            <a:spLocks noGrp="1"/>
          </p:cNvSpPr>
          <p:nvPr>
            <p:ph type="sldNum" sz="quarter" idx="12"/>
          </p:nvPr>
        </p:nvSpPr>
        <p:spPr/>
        <p:txBody>
          <a:bodyPr/>
          <a:lstStyle/>
          <a:p>
            <a:fld id="{4F38B111-BFEF-4E0E-91B5-5D059B4A2BA6}" type="slidenum">
              <a:rPr lang="en-US" smtClean="0"/>
              <a:t>‹#›</a:t>
            </a:fld>
            <a:endParaRPr lang="en-US"/>
          </a:p>
        </p:txBody>
      </p:sp>
    </p:spTree>
    <p:extLst>
      <p:ext uri="{BB962C8B-B14F-4D97-AF65-F5344CB8AC3E}">
        <p14:creationId xmlns:p14="http://schemas.microsoft.com/office/powerpoint/2010/main" val="215490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43273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46200"/>
            <a:ext cx="10515600" cy="1325563"/>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838200" y="2933700"/>
            <a:ext cx="10515600" cy="324326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640930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319213"/>
            <a:ext cx="10515600" cy="1157287"/>
          </a:xfrm>
          <a:prstGeom prst="rect">
            <a:avLst/>
          </a:prstGeom>
        </p:spPr>
        <p:txBody>
          <a:bodyPr anchor="b"/>
          <a:lstStyle>
            <a:lvl1pPr>
              <a:defRPr sz="60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2762250"/>
            <a:ext cx="10515600" cy="332740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20BCD72-8EE7-4ED8-845E-BBFF2ADC949F}" type="slidenum">
              <a:rPr lang="en-US" smtClean="0"/>
              <a:t>‹#›</a:t>
            </a:fld>
            <a:endParaRPr lang="en-US"/>
          </a:p>
        </p:txBody>
      </p:sp>
    </p:spTree>
    <p:extLst>
      <p:ext uri="{BB962C8B-B14F-4D97-AF65-F5344CB8AC3E}">
        <p14:creationId xmlns:p14="http://schemas.microsoft.com/office/powerpoint/2010/main" val="6764047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76519"/>
            <a:ext cx="10515600" cy="1108496"/>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2047745"/>
            <a:ext cx="5181600" cy="4129218"/>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047745"/>
            <a:ext cx="5181600" cy="4129218"/>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a:extLst>
              <a:ext uri="{FF2B5EF4-FFF2-40B4-BE49-F238E27FC236}">
                <a16:creationId xmlns:a16="http://schemas.microsoft.com/office/drawing/2014/main" id="{39DC5459-1009-CCB1-0E7B-1C27C66F1E71}"/>
              </a:ext>
            </a:extLst>
          </p:cNvPr>
          <p:cNvCxnSpPr/>
          <p:nvPr/>
        </p:nvCxnSpPr>
        <p:spPr>
          <a:xfrm>
            <a:off x="838200" y="1764407"/>
            <a:ext cx="10515600" cy="0"/>
          </a:xfrm>
          <a:prstGeom prst="line">
            <a:avLst/>
          </a:prstGeom>
          <a:ln w="9525">
            <a:solidFill>
              <a:srgbClr val="AE60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3109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9900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81919"/>
            <a:ext cx="10515600" cy="757084"/>
          </a:xfrm>
          <a:prstGeom prst="rect">
            <a:avLst/>
          </a:prstGeom>
        </p:spPr>
        <p:txBody>
          <a:bodyPr/>
          <a:lstStyle>
            <a:lvl1pPr>
              <a:defRPr>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8200" y="2324100"/>
            <a:ext cx="5157787" cy="70485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3267075"/>
            <a:ext cx="5157787" cy="292258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0612" y="2324100"/>
            <a:ext cx="5183188" cy="704850"/>
          </a:xfrm>
          <a:prstGeom prst="rect">
            <a:avLst/>
          </a:prstGeo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267075"/>
            <a:ext cx="5183188" cy="292258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E4680608-5D3D-FB8F-FF7C-0723206D5C36}"/>
              </a:ext>
            </a:extLst>
          </p:cNvPr>
          <p:cNvCxnSpPr/>
          <p:nvPr/>
        </p:nvCxnSpPr>
        <p:spPr>
          <a:xfrm>
            <a:off x="838200" y="1764407"/>
            <a:ext cx="10515600" cy="0"/>
          </a:xfrm>
          <a:prstGeom prst="line">
            <a:avLst/>
          </a:prstGeom>
          <a:ln w="9525">
            <a:solidFill>
              <a:srgbClr val="AE60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26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1371599"/>
            <a:ext cx="3932237" cy="885825"/>
          </a:xfrm>
          <a:prstGeom prst="rect">
            <a:avLst/>
          </a:prstGeom>
        </p:spPr>
        <p:txBody>
          <a:bodyPr anchor="b"/>
          <a:lstStyle>
            <a:lvl1pPr>
              <a:defRPr sz="3200">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5057775" y="1371600"/>
            <a:ext cx="6297613" cy="4705350"/>
          </a:xfrm>
          <a:prstGeom prst="rect">
            <a:avLst/>
          </a:prstGeom>
        </p:spPr>
        <p:txBody>
          <a:bodyP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466974"/>
            <a:ext cx="3932237" cy="3609975"/>
          </a:xfrm>
          <a:prstGeom prst="rect">
            <a:avLst/>
          </a:prstGeo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7832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B25E17-A2AC-1254-5822-DEDA0F2019EA}"/>
              </a:ext>
            </a:extLst>
          </p:cNvPr>
          <p:cNvSpPr>
            <a:spLocks noGrp="1"/>
          </p:cNvSpPr>
          <p:nvPr>
            <p:ph type="title"/>
          </p:nvPr>
        </p:nvSpPr>
        <p:spPr>
          <a:xfrm>
            <a:off x="838200" y="129081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4177154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47775"/>
            <a:ext cx="10515600" cy="104775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83648350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slideLayout" Target="../slideLayouts/slideLayout4.xml"/><Relationship Id="rId1" Type="http://schemas.openxmlformats.org/officeDocument/2006/relationships/tags" Target="../tags/tag15.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slideLayout" Target="../slideLayouts/slideLayout4.xml"/><Relationship Id="rId1" Type="http://schemas.openxmlformats.org/officeDocument/2006/relationships/tags" Target="../tags/tag16.xml"/><Relationship Id="rId5" Type="http://schemas.openxmlformats.org/officeDocument/2006/relationships/chart" Target="../charts/chart1.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mailto:William.B.McElhiney@uth.tmc.edu" TargetMode="External"/><Relationship Id="rId2" Type="http://schemas.openxmlformats.org/officeDocument/2006/relationships/hyperlink" Target="mailto:Melissa.Pifko@uth.tmc.edu"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0.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4.xml"/><Relationship Id="rId1" Type="http://schemas.openxmlformats.org/officeDocument/2006/relationships/tags" Target="../tags/tag8.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43DD8-1714-44AF-A544-90EC794F9132}"/>
              </a:ext>
            </a:extLst>
          </p:cNvPr>
          <p:cNvSpPr>
            <a:spLocks noGrp="1"/>
          </p:cNvSpPr>
          <p:nvPr>
            <p:ph type="ctrTitle"/>
          </p:nvPr>
        </p:nvSpPr>
        <p:spPr>
          <a:xfrm>
            <a:off x="581191" y="769252"/>
            <a:ext cx="11481500" cy="1964712"/>
          </a:xfrm>
        </p:spPr>
        <p:txBody>
          <a:bodyPr anchor="ctr">
            <a:normAutofit/>
          </a:bodyPr>
          <a:lstStyle/>
          <a:p>
            <a:pPr algn="ctr"/>
            <a:r>
              <a:rPr lang="en-US" sz="6600" dirty="0"/>
              <a:t>AURA</a:t>
            </a:r>
            <a:br>
              <a:rPr lang="en-US" sz="4400" dirty="0"/>
            </a:br>
            <a:r>
              <a:rPr lang="en-US" sz="2800" dirty="0"/>
              <a:t>Assembly of University research administrators</a:t>
            </a:r>
            <a:endParaRPr lang="en-US" sz="4200" dirty="0"/>
          </a:p>
        </p:txBody>
      </p:sp>
      <p:sp>
        <p:nvSpPr>
          <p:cNvPr id="3" name="Rectangle 2">
            <a:extLst>
              <a:ext uri="{FF2B5EF4-FFF2-40B4-BE49-F238E27FC236}">
                <a16:creationId xmlns:a16="http://schemas.microsoft.com/office/drawing/2014/main" id="{3ED59278-6D3F-4F03-A6FE-45C7BD716198}"/>
              </a:ext>
            </a:extLst>
          </p:cNvPr>
          <p:cNvSpPr/>
          <p:nvPr/>
        </p:nvSpPr>
        <p:spPr>
          <a:xfrm>
            <a:off x="540342" y="3786697"/>
            <a:ext cx="6179512" cy="461665"/>
          </a:xfrm>
          <a:prstGeom prst="rect">
            <a:avLst/>
          </a:prstGeom>
        </p:spPr>
        <p:txBody>
          <a:bodyPr wrap="none">
            <a:spAutoFit/>
          </a:bodyPr>
          <a:lstStyle/>
          <a:p>
            <a:r>
              <a:rPr lang="en-US" sz="2400" b="1" spc="5" dirty="0">
                <a:solidFill>
                  <a:schemeClr val="bg1"/>
                </a:solidFill>
                <a:latin typeface="Arial Black" panose="020B0A04020102020204" pitchFamily="34" charset="0"/>
                <a:ea typeface="MS Mincho" panose="02020609040205080304" pitchFamily="49" charset="-128"/>
                <a:cs typeface="Arial" panose="020B0604020202020204" pitchFamily="34" charset="0"/>
              </a:rPr>
              <a:t>Sponsored Projects Administration </a:t>
            </a:r>
            <a:endParaRPr lang="en-US" sz="2400" dirty="0">
              <a:solidFill>
                <a:schemeClr val="bg1"/>
              </a:solidFill>
            </a:endParaRPr>
          </a:p>
        </p:txBody>
      </p:sp>
      <p:sp>
        <p:nvSpPr>
          <p:cNvPr id="7" name="TextBox 6">
            <a:extLst>
              <a:ext uri="{FF2B5EF4-FFF2-40B4-BE49-F238E27FC236}">
                <a16:creationId xmlns:a16="http://schemas.microsoft.com/office/drawing/2014/main" id="{0989D827-0558-4008-AE02-0BFEB72A9454}"/>
              </a:ext>
            </a:extLst>
          </p:cNvPr>
          <p:cNvSpPr txBox="1"/>
          <p:nvPr/>
        </p:nvSpPr>
        <p:spPr>
          <a:xfrm>
            <a:off x="6321941" y="4338755"/>
            <a:ext cx="4689489" cy="707886"/>
          </a:xfrm>
          <a:prstGeom prst="rect">
            <a:avLst/>
          </a:prstGeom>
          <a:noFill/>
        </p:spPr>
        <p:txBody>
          <a:bodyPr wrap="square" rtlCol="0">
            <a:spAutoFit/>
          </a:bodyPr>
          <a:lstStyle/>
          <a:p>
            <a:pPr algn="ctr"/>
            <a:r>
              <a:rPr lang="en-US" sz="4000" dirty="0">
                <a:solidFill>
                  <a:schemeClr val="bg1"/>
                </a:solidFill>
              </a:rPr>
              <a:t>November 14, 2023</a:t>
            </a:r>
          </a:p>
        </p:txBody>
      </p:sp>
      <p:sp>
        <p:nvSpPr>
          <p:cNvPr id="4" name="TextBox 3">
            <a:extLst>
              <a:ext uri="{FF2B5EF4-FFF2-40B4-BE49-F238E27FC236}">
                <a16:creationId xmlns:a16="http://schemas.microsoft.com/office/drawing/2014/main" id="{BBC14A04-E512-468F-8641-78AC3F75BEC2}"/>
              </a:ext>
            </a:extLst>
          </p:cNvPr>
          <p:cNvSpPr txBox="1"/>
          <p:nvPr/>
        </p:nvSpPr>
        <p:spPr>
          <a:xfrm rot="10800000" flipV="1">
            <a:off x="8024117" y="3725143"/>
            <a:ext cx="3924727" cy="584775"/>
          </a:xfrm>
          <a:prstGeom prst="rect">
            <a:avLst/>
          </a:prstGeom>
          <a:noFill/>
        </p:spPr>
        <p:txBody>
          <a:bodyPr wrap="square" rtlCol="0">
            <a:spAutoFit/>
          </a:bodyPr>
          <a:lstStyle/>
          <a:p>
            <a:r>
              <a:rPr lang="en-US" sz="3200" dirty="0">
                <a:solidFill>
                  <a:schemeClr val="bg1"/>
                </a:solidFill>
              </a:rPr>
              <a:t>November 14, 2023</a:t>
            </a:r>
          </a:p>
        </p:txBody>
      </p:sp>
    </p:spTree>
    <p:custDataLst>
      <p:tags r:id="rId1"/>
    </p:custDataLst>
    <p:extLst>
      <p:ext uri="{BB962C8B-B14F-4D97-AF65-F5344CB8AC3E}">
        <p14:creationId xmlns:p14="http://schemas.microsoft.com/office/powerpoint/2010/main" val="2883388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706225" y="827726"/>
            <a:ext cx="10515600" cy="1325563"/>
          </a:xfrm>
        </p:spPr>
        <p:txBody>
          <a:bodyPr anchor="ctr"/>
          <a:lstStyle/>
          <a:p>
            <a:pPr algn="ctr"/>
            <a:r>
              <a:rPr lang="en-US" dirty="0"/>
              <a:t>Award Processing Team</a:t>
            </a:r>
          </a:p>
        </p:txBody>
      </p:sp>
      <p:sp>
        <p:nvSpPr>
          <p:cNvPr id="5" name="Content Placeholder 4">
            <a:extLst>
              <a:ext uri="{FF2B5EF4-FFF2-40B4-BE49-F238E27FC236}">
                <a16:creationId xmlns:a16="http://schemas.microsoft.com/office/drawing/2014/main" id="{6D165AED-7356-4F29-BCD4-187CFA9CAC38}"/>
              </a:ext>
            </a:extLst>
          </p:cNvPr>
          <p:cNvSpPr>
            <a:spLocks noGrp="1"/>
          </p:cNvSpPr>
          <p:nvPr>
            <p:ph idx="1"/>
          </p:nvPr>
        </p:nvSpPr>
        <p:spPr>
          <a:xfrm>
            <a:off x="581191" y="2259624"/>
            <a:ext cx="11029615" cy="3537862"/>
          </a:xfrm>
        </p:spPr>
        <p:txBody>
          <a:bodyPr>
            <a:normAutofit/>
          </a:bodyPr>
          <a:lstStyle/>
          <a:p>
            <a:r>
              <a:rPr lang="en-US" sz="3200" dirty="0"/>
              <a:t>Award Processing Team Award Transition Status</a:t>
            </a:r>
          </a:p>
          <a:p>
            <a:pPr lvl="1"/>
            <a:r>
              <a:rPr lang="en-US" sz="2800" dirty="0"/>
              <a:t>Federal awards – Complete</a:t>
            </a:r>
          </a:p>
          <a:p>
            <a:pPr lvl="1"/>
            <a:r>
              <a:rPr lang="en-US" sz="2800" dirty="0"/>
              <a:t>Federal Subaward – Complete </a:t>
            </a:r>
          </a:p>
          <a:p>
            <a:pPr lvl="1"/>
            <a:r>
              <a:rPr lang="en-US" sz="2800" dirty="0"/>
              <a:t>Non-Federal Awards and Other Contract Types – Ongoing</a:t>
            </a:r>
          </a:p>
          <a:p>
            <a:pPr lvl="1"/>
            <a:r>
              <a:rPr lang="en-US" sz="2800" u="sng" dirty="0"/>
              <a:t>CPRIT Awards to remain with PAF</a:t>
            </a:r>
          </a:p>
          <a:p>
            <a:pPr lvl="1"/>
            <a:endParaRPr lang="en-US" sz="1800" u="sng" dirty="0"/>
          </a:p>
          <a:p>
            <a:r>
              <a:rPr lang="en-US" sz="3200" dirty="0"/>
              <a:t>Award Processing Team will be expanding in FY2024</a:t>
            </a:r>
            <a:endParaRPr lang="en-US" dirty="0"/>
          </a:p>
        </p:txBody>
      </p:sp>
    </p:spTree>
    <p:custDataLst>
      <p:tags r:id="rId1"/>
    </p:custDataLst>
    <p:extLst>
      <p:ext uri="{BB962C8B-B14F-4D97-AF65-F5344CB8AC3E}">
        <p14:creationId xmlns:p14="http://schemas.microsoft.com/office/powerpoint/2010/main" val="1697063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348005" y="3146196"/>
            <a:ext cx="11652315" cy="1157287"/>
          </a:xfrm>
        </p:spPr>
        <p:txBody>
          <a:bodyPr>
            <a:normAutofit fontScale="90000"/>
          </a:bodyPr>
          <a:lstStyle/>
          <a:p>
            <a:r>
              <a:rPr lang="en-US" dirty="0"/>
              <a:t>NIH Foreign Subaward Requirements</a:t>
            </a:r>
          </a:p>
        </p:txBody>
      </p:sp>
    </p:spTree>
    <p:custDataLst>
      <p:tags r:id="rId1"/>
    </p:custDataLst>
    <p:extLst>
      <p:ext uri="{BB962C8B-B14F-4D97-AF65-F5344CB8AC3E}">
        <p14:creationId xmlns:p14="http://schemas.microsoft.com/office/powerpoint/2010/main" val="2888090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762786" y="1026808"/>
            <a:ext cx="10515600" cy="1325563"/>
          </a:xfrm>
        </p:spPr>
        <p:txBody>
          <a:bodyPr anchor="ctr"/>
          <a:lstStyle/>
          <a:p>
            <a:pPr algn="ctr"/>
            <a:r>
              <a:rPr lang="en-US" dirty="0"/>
              <a:t>NIH Foreign Subaward Requirements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581192" y="2666478"/>
            <a:ext cx="11029615" cy="3678303"/>
          </a:xfrm>
        </p:spPr>
        <p:txBody>
          <a:bodyPr>
            <a:normAutofit/>
          </a:bodyPr>
          <a:lstStyle/>
          <a:p>
            <a:r>
              <a:rPr lang="en-US" sz="2400" dirty="0"/>
              <a:t>NOT-OD-23-182 and 133: NIH Final Updated Policy Guidance for Subaward/Consortium Written effective January 1, 2024</a:t>
            </a:r>
          </a:p>
          <a:p>
            <a:pPr lvl="1"/>
            <a:r>
              <a:rPr lang="en-US" sz="2000" dirty="0"/>
              <a:t>Effective January 1, 2024, written agreements for foreign subawards must contain a provision requiring foreign subrecipients to </a:t>
            </a:r>
            <a:r>
              <a:rPr lang="en-US" sz="2000" i="1" u="sng" dirty="0"/>
              <a:t>provide access</a:t>
            </a:r>
            <a:r>
              <a:rPr lang="en-US" sz="2000" dirty="0"/>
              <a:t> to copies of all lab notebooks, all data, and all documentation that supports the research outcomes as described in the progress report, to the primary recipient with a frequency of </a:t>
            </a:r>
            <a:r>
              <a:rPr lang="en-US" sz="2000" i="1" u="sng" dirty="0"/>
              <a:t>no less than once per year</a:t>
            </a:r>
            <a:r>
              <a:rPr lang="en-US" sz="2000" dirty="0"/>
              <a:t>, in alignment with the timing requirements for Research Performance Progress Report submission. </a:t>
            </a:r>
          </a:p>
          <a:p>
            <a:pPr lvl="1"/>
            <a:r>
              <a:rPr lang="en-US" sz="2000" dirty="0"/>
              <a:t>Such access may be entirely electronic.</a:t>
            </a:r>
          </a:p>
          <a:p>
            <a:pPr lvl="1"/>
            <a:r>
              <a:rPr lang="en-US" sz="2000" dirty="0"/>
              <a:t>Grant recipients will need to be compliant with this updated policy guidance by </a:t>
            </a:r>
            <a:r>
              <a:rPr lang="en-US" sz="2000" b="1" u="sng" dirty="0"/>
              <a:t>March 2, 2024</a:t>
            </a:r>
            <a:r>
              <a:rPr lang="en-US" sz="2000" dirty="0"/>
              <a:t>.</a:t>
            </a:r>
            <a:endParaRPr lang="en-US" dirty="0"/>
          </a:p>
        </p:txBody>
      </p:sp>
    </p:spTree>
    <p:custDataLst>
      <p:tags r:id="rId1"/>
    </p:custDataLst>
    <p:extLst>
      <p:ext uri="{BB962C8B-B14F-4D97-AF65-F5344CB8AC3E}">
        <p14:creationId xmlns:p14="http://schemas.microsoft.com/office/powerpoint/2010/main" val="544616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838199" y="1035115"/>
            <a:ext cx="10515600" cy="1325563"/>
          </a:xfrm>
        </p:spPr>
        <p:txBody>
          <a:bodyPr anchor="ctr"/>
          <a:lstStyle/>
          <a:p>
            <a:pPr algn="ctr"/>
            <a:r>
              <a:rPr lang="en-US" dirty="0"/>
              <a:t>NIH Foreign Subaward Requirements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505778" y="2544904"/>
            <a:ext cx="11029615" cy="3678303"/>
          </a:xfrm>
        </p:spPr>
        <p:txBody>
          <a:bodyPr>
            <a:normAutofit/>
          </a:bodyPr>
          <a:lstStyle/>
          <a:p>
            <a:r>
              <a:rPr lang="en-US" sz="2800" dirty="0"/>
              <a:t>UTHealth Implementation:</a:t>
            </a:r>
          </a:p>
          <a:p>
            <a:pPr lvl="1"/>
            <a:r>
              <a:rPr lang="en-US" sz="2400" dirty="0"/>
              <a:t>January 1, 2024 – all new proposals will require Foreign Subcontractors to sign an updated LOI </a:t>
            </a:r>
          </a:p>
          <a:p>
            <a:pPr lvl="2"/>
            <a:r>
              <a:rPr lang="en-US" sz="2000" dirty="0"/>
              <a:t>“NIH expects recipients to ask potential subrecipients, at the application stage, to submit language in their letters of support indicating their awareness of these requirements and the subrecipient’s willingness to abide by all requirements should an award be issued.”</a:t>
            </a:r>
          </a:p>
          <a:p>
            <a:pPr lvl="1"/>
            <a:r>
              <a:rPr lang="en-US" sz="2400" dirty="0"/>
              <a:t>March 2, 2024</a:t>
            </a:r>
          </a:p>
          <a:p>
            <a:pPr lvl="2"/>
            <a:r>
              <a:rPr lang="en-US" sz="2000" dirty="0"/>
              <a:t>New foreign subcontracts will contain Terms and Conditions to outline new federal requirements</a:t>
            </a:r>
          </a:p>
          <a:p>
            <a:pPr lvl="2"/>
            <a:r>
              <a:rPr lang="en-US" sz="2000" dirty="0"/>
              <a:t>Existing foreign subcontracts will be modified to include modified Terms and Conditions</a:t>
            </a:r>
          </a:p>
        </p:txBody>
      </p:sp>
    </p:spTree>
    <p:custDataLst>
      <p:tags r:id="rId1"/>
    </p:custDataLst>
    <p:extLst>
      <p:ext uri="{BB962C8B-B14F-4D97-AF65-F5344CB8AC3E}">
        <p14:creationId xmlns:p14="http://schemas.microsoft.com/office/powerpoint/2010/main" val="2916692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r>
              <a:rPr lang="en-US" dirty="0"/>
              <a:t>NIH Foreign Subaward Requirements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402288" y="2477541"/>
            <a:ext cx="11029615" cy="3678303"/>
          </a:xfrm>
        </p:spPr>
        <p:txBody>
          <a:bodyPr>
            <a:normAutofit/>
          </a:bodyPr>
          <a:lstStyle/>
          <a:p>
            <a:r>
              <a:rPr lang="en-US" sz="2800" dirty="0"/>
              <a:t>Keep in Mind….</a:t>
            </a:r>
          </a:p>
          <a:p>
            <a:pPr lvl="1"/>
            <a:r>
              <a:rPr lang="en-US" sz="2400" dirty="0"/>
              <a:t>Not a new policy, just strengthening guidelines </a:t>
            </a:r>
          </a:p>
          <a:p>
            <a:pPr lvl="1"/>
            <a:r>
              <a:rPr lang="en-US" sz="2400" dirty="0"/>
              <a:t>Only applies to subcontractors.  Consultants or other “vendor agreements” are not subject to this policy.</a:t>
            </a:r>
          </a:p>
          <a:p>
            <a:pPr lvl="1"/>
            <a:r>
              <a:rPr lang="en-US" sz="2400" dirty="0"/>
              <a:t>Any Foreign Subcontractor that doesn’t agree to the new Terms and Conditions can’t receive the subcontract</a:t>
            </a:r>
            <a:r>
              <a:rPr lang="en-US" dirty="0"/>
              <a:t>.</a:t>
            </a:r>
          </a:p>
          <a:p>
            <a:pPr lvl="1"/>
            <a:endParaRPr lang="en-US" dirty="0"/>
          </a:p>
          <a:p>
            <a:endParaRPr lang="en-US" dirty="0"/>
          </a:p>
        </p:txBody>
      </p:sp>
    </p:spTree>
    <p:custDataLst>
      <p:tags r:id="rId1"/>
    </p:custDataLst>
    <p:extLst>
      <p:ext uri="{BB962C8B-B14F-4D97-AF65-F5344CB8AC3E}">
        <p14:creationId xmlns:p14="http://schemas.microsoft.com/office/powerpoint/2010/main" val="2649706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p:txBody>
          <a:bodyPr anchor="ctr"/>
          <a:lstStyle/>
          <a:p>
            <a:pPr algn="ctr"/>
            <a:endParaRPr lang="en-US" dirty="0"/>
          </a:p>
        </p:txBody>
      </p:sp>
      <p:pic>
        <p:nvPicPr>
          <p:cNvPr id="4" name="Content Placeholder 3">
            <a:extLst>
              <a:ext uri="{FF2B5EF4-FFF2-40B4-BE49-F238E27FC236}">
                <a16:creationId xmlns:a16="http://schemas.microsoft.com/office/drawing/2014/main" id="{66D4E0C7-6353-4CBA-990A-9D4B3057C7E8}"/>
              </a:ext>
            </a:extLst>
          </p:cNvPr>
          <p:cNvPicPr>
            <a:picLocks noGrp="1" noChangeAspect="1"/>
          </p:cNvPicPr>
          <p:nvPr>
            <p:ph idx="1"/>
          </p:nvPr>
        </p:nvPicPr>
        <p:blipFill>
          <a:blip r:embed="rId3"/>
          <a:stretch>
            <a:fillRect/>
          </a:stretch>
        </p:blipFill>
        <p:spPr>
          <a:xfrm>
            <a:off x="0" y="0"/>
            <a:ext cx="12192000" cy="6858000"/>
          </a:xfrm>
          <a:prstGeom prst="rect">
            <a:avLst/>
          </a:prstGeom>
          <a:ln>
            <a:noFill/>
          </a:ln>
          <a:effectLst>
            <a:softEdge rad="112500"/>
          </a:effectLst>
        </p:spPr>
      </p:pic>
      <p:pic>
        <p:nvPicPr>
          <p:cNvPr id="7" name="Picture 6">
            <a:extLst>
              <a:ext uri="{FF2B5EF4-FFF2-40B4-BE49-F238E27FC236}">
                <a16:creationId xmlns:a16="http://schemas.microsoft.com/office/drawing/2014/main" id="{F6B42152-1EAD-4C2D-864B-91CF9D351C4B}"/>
              </a:ext>
            </a:extLst>
          </p:cNvPr>
          <p:cNvPicPr>
            <a:picLocks noChangeAspect="1"/>
          </p:cNvPicPr>
          <p:nvPr/>
        </p:nvPicPr>
        <p:blipFill>
          <a:blip r:embed="rId4"/>
          <a:stretch>
            <a:fillRect/>
          </a:stretch>
        </p:blipFill>
        <p:spPr>
          <a:xfrm>
            <a:off x="1903828" y="4119096"/>
            <a:ext cx="2509146" cy="1402963"/>
          </a:xfrm>
          <a:prstGeom prst="rect">
            <a:avLst/>
          </a:prstGeom>
        </p:spPr>
      </p:pic>
    </p:spTree>
    <p:custDataLst>
      <p:tags r:id="rId1"/>
    </p:custDataLst>
    <p:extLst>
      <p:ext uri="{BB962C8B-B14F-4D97-AF65-F5344CB8AC3E}">
        <p14:creationId xmlns:p14="http://schemas.microsoft.com/office/powerpoint/2010/main" val="859636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0" y="703275"/>
            <a:ext cx="11671169" cy="1325563"/>
          </a:xfrm>
        </p:spPr>
        <p:txBody>
          <a:bodyPr anchor="ctr"/>
          <a:lstStyle/>
          <a:p>
            <a:pPr algn="ctr"/>
            <a:r>
              <a:rPr lang="en-US" dirty="0"/>
              <a:t>SRA Level Up Training–UTHealth Deep Dives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880662" y="1845187"/>
            <a:ext cx="11029615" cy="3678303"/>
          </a:xfrm>
        </p:spPr>
        <p:txBody>
          <a:bodyPr/>
          <a:lstStyle/>
          <a:p>
            <a:r>
              <a:rPr lang="en-US" dirty="0"/>
              <a:t>FY 23 by the numbers</a:t>
            </a:r>
          </a:p>
          <a:p>
            <a:pPr lvl="1"/>
            <a:r>
              <a:rPr lang="en-US" dirty="0"/>
              <a:t>Total Users – 127</a:t>
            </a:r>
          </a:p>
          <a:p>
            <a:pPr lvl="1"/>
            <a:r>
              <a:rPr lang="en-US" dirty="0"/>
              <a:t>Total ACTIVE users: MMS-12, SPH-10, SBMI-1, SON – 4, Central - 7</a:t>
            </a:r>
          </a:p>
          <a:p>
            <a:pPr marL="0" indent="0">
              <a:buNone/>
            </a:pP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mc:AlternateContent xmlns:mc="http://schemas.openxmlformats.org/markup-compatibility/2006">
        <mc:Choice xmlns:cx2="http://schemas.microsoft.com/office/drawing/2015/10/21/chartex" Requires="cx2">
          <p:graphicFrame>
            <p:nvGraphicFramePr>
              <p:cNvPr id="6" name="Chart 5">
                <a:extLst>
                  <a:ext uri="{FF2B5EF4-FFF2-40B4-BE49-F238E27FC236}">
                    <a16:creationId xmlns:a16="http://schemas.microsoft.com/office/drawing/2014/main" id="{F7E37925-D9C8-4436-B1E8-ACE15AE3B1EB}"/>
                  </a:ext>
                </a:extLst>
              </p:cNvPr>
              <p:cNvGraphicFramePr/>
              <p:nvPr>
                <p:extLst>
                  <p:ext uri="{D42A27DB-BD31-4B8C-83A1-F6EECF244321}">
                    <p14:modId xmlns:p14="http://schemas.microsoft.com/office/powerpoint/2010/main" val="3661522711"/>
                  </p:ext>
                </p:extLst>
              </p:nvPr>
            </p:nvGraphicFramePr>
            <p:xfrm>
              <a:off x="426720" y="3411525"/>
              <a:ext cx="5669280" cy="2743200"/>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6" name="Chart 5">
                <a:extLst>
                  <a:ext uri="{FF2B5EF4-FFF2-40B4-BE49-F238E27FC236}">
                    <a16:creationId xmlns:a16="http://schemas.microsoft.com/office/drawing/2014/main" id="{F7E37925-D9C8-4436-B1E8-ACE15AE3B1EB}"/>
                  </a:ext>
                </a:extLst>
              </p:cNvPr>
              <p:cNvPicPr>
                <a:picLocks noGrp="1" noRot="1" noChangeAspect="1" noMove="1" noResize="1" noEditPoints="1" noAdjustHandles="1" noChangeArrowheads="1" noChangeShapeType="1"/>
              </p:cNvPicPr>
              <p:nvPr/>
            </p:nvPicPr>
            <p:blipFill>
              <a:blip r:embed="rId4"/>
              <a:stretch>
                <a:fillRect/>
              </a:stretch>
            </p:blipFill>
            <p:spPr>
              <a:xfrm>
                <a:off x="426720" y="3411525"/>
                <a:ext cx="5669280" cy="2743200"/>
              </a:xfrm>
              <a:prstGeom prst="rect">
                <a:avLst/>
              </a:prstGeom>
            </p:spPr>
          </p:pic>
        </mc:Fallback>
      </mc:AlternateContent>
      <p:graphicFrame>
        <p:nvGraphicFramePr>
          <p:cNvPr id="8" name="Chart 7">
            <a:extLst>
              <a:ext uri="{FF2B5EF4-FFF2-40B4-BE49-F238E27FC236}">
                <a16:creationId xmlns:a16="http://schemas.microsoft.com/office/drawing/2014/main" id="{392E7306-E225-4D82-853A-1FF9F255F0AF}"/>
              </a:ext>
            </a:extLst>
          </p:cNvPr>
          <p:cNvGraphicFramePr>
            <a:graphicFrameLocks/>
          </p:cNvGraphicFramePr>
          <p:nvPr>
            <p:extLst>
              <p:ext uri="{D42A27DB-BD31-4B8C-83A1-F6EECF244321}">
                <p14:modId xmlns:p14="http://schemas.microsoft.com/office/powerpoint/2010/main" val="1432643150"/>
              </p:ext>
            </p:extLst>
          </p:nvPr>
        </p:nvGraphicFramePr>
        <p:xfrm>
          <a:off x="6667500" y="3170750"/>
          <a:ext cx="5097780" cy="3188970"/>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441338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257666" y="1157664"/>
            <a:ext cx="11934334" cy="1325563"/>
          </a:xfrm>
        </p:spPr>
        <p:txBody>
          <a:bodyPr anchor="ctr"/>
          <a:lstStyle/>
          <a:p>
            <a:pPr algn="ctr"/>
            <a:r>
              <a:rPr lang="en-US" dirty="0"/>
              <a:t>SRA Level Up Training–UTHealth Deep Dives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405353" y="2396483"/>
            <a:ext cx="11528981" cy="4173999"/>
          </a:xfrm>
        </p:spPr>
        <p:txBody>
          <a:bodyPr>
            <a:normAutofit fontScale="92500" lnSpcReduction="10000"/>
          </a:bodyPr>
          <a:lstStyle/>
          <a:p>
            <a:r>
              <a:rPr lang="en-US" sz="3000" dirty="0"/>
              <a:t>Why? </a:t>
            </a:r>
          </a:p>
          <a:p>
            <a:pPr lvl="1"/>
            <a:r>
              <a:rPr lang="en-US" sz="3000" b="0" i="0" dirty="0" err="1">
                <a:solidFill>
                  <a:srgbClr val="333333"/>
                </a:solidFill>
                <a:effectLst/>
              </a:rPr>
              <a:t>SRAi</a:t>
            </a:r>
            <a:r>
              <a:rPr lang="en-US" sz="3000" b="0" i="0" dirty="0">
                <a:solidFill>
                  <a:srgbClr val="333333"/>
                </a:solidFill>
                <a:effectLst/>
              </a:rPr>
              <a:t> </a:t>
            </a:r>
            <a:r>
              <a:rPr lang="en-US" sz="3000" b="0" i="0" dirty="0" err="1">
                <a:solidFill>
                  <a:srgbClr val="333333"/>
                </a:solidFill>
                <a:effectLst/>
              </a:rPr>
              <a:t>LevelUp</a:t>
            </a:r>
            <a:r>
              <a:rPr lang="en-US" sz="3000" b="0" i="0" dirty="0">
                <a:solidFill>
                  <a:srgbClr val="333333"/>
                </a:solidFill>
                <a:effectLst/>
              </a:rPr>
              <a:t> deep dives will provide an overview of the </a:t>
            </a:r>
            <a:r>
              <a:rPr lang="en-US" sz="3000" b="0" i="0" dirty="0" err="1">
                <a:solidFill>
                  <a:srgbClr val="333333"/>
                </a:solidFill>
                <a:effectLst/>
              </a:rPr>
              <a:t>SRAi</a:t>
            </a:r>
            <a:r>
              <a:rPr lang="en-US" sz="3000" b="0" i="0" dirty="0">
                <a:solidFill>
                  <a:srgbClr val="333333"/>
                </a:solidFill>
                <a:effectLst/>
              </a:rPr>
              <a:t> </a:t>
            </a:r>
            <a:r>
              <a:rPr lang="en-US" sz="3000" b="0" i="0" dirty="0" err="1">
                <a:solidFill>
                  <a:srgbClr val="333333"/>
                </a:solidFill>
                <a:effectLst/>
              </a:rPr>
              <a:t>LevelUp</a:t>
            </a:r>
            <a:r>
              <a:rPr lang="en-US" sz="3000" b="0" i="0" dirty="0">
                <a:solidFill>
                  <a:srgbClr val="333333"/>
                </a:solidFill>
                <a:effectLst/>
              </a:rPr>
              <a:t> modules</a:t>
            </a:r>
          </a:p>
          <a:p>
            <a:pPr marL="324000" lvl="1" indent="0">
              <a:buNone/>
            </a:pPr>
            <a:r>
              <a:rPr lang="en-US" sz="3000" b="0" i="0" dirty="0">
                <a:solidFill>
                  <a:srgbClr val="333333"/>
                </a:solidFill>
                <a:effectLst/>
              </a:rPr>
              <a:t>     alongside UTHealth processes and procedures.</a:t>
            </a:r>
          </a:p>
          <a:p>
            <a:r>
              <a:rPr lang="en-US" sz="3000" b="0" i="0" dirty="0">
                <a:solidFill>
                  <a:srgbClr val="333333"/>
                </a:solidFill>
                <a:effectLst/>
              </a:rPr>
              <a:t>When?</a:t>
            </a:r>
          </a:p>
          <a:p>
            <a:pPr lvl="1"/>
            <a:r>
              <a:rPr lang="en-US" sz="3000" dirty="0">
                <a:solidFill>
                  <a:srgbClr val="333333"/>
                </a:solidFill>
              </a:rPr>
              <a:t>3</a:t>
            </a:r>
            <a:r>
              <a:rPr lang="en-US" sz="3000" baseline="30000" dirty="0">
                <a:solidFill>
                  <a:srgbClr val="333333"/>
                </a:solidFill>
              </a:rPr>
              <a:t>rd</a:t>
            </a:r>
            <a:r>
              <a:rPr lang="en-US" sz="3000" dirty="0">
                <a:solidFill>
                  <a:srgbClr val="333333"/>
                </a:solidFill>
              </a:rPr>
              <a:t> Thursday of the month.</a:t>
            </a:r>
          </a:p>
          <a:p>
            <a:pPr lvl="1"/>
            <a:r>
              <a:rPr lang="en-US" sz="3000" dirty="0">
                <a:solidFill>
                  <a:srgbClr val="333333"/>
                </a:solidFill>
              </a:rPr>
              <a:t>10am – 12pm</a:t>
            </a:r>
          </a:p>
          <a:p>
            <a:pPr lvl="1"/>
            <a:r>
              <a:rPr lang="en-US" sz="3000" dirty="0">
                <a:solidFill>
                  <a:srgbClr val="333333"/>
                </a:solidFill>
              </a:rPr>
              <a:t>via TEAMS Meeting</a:t>
            </a:r>
          </a:p>
          <a:p>
            <a:r>
              <a:rPr lang="en-US" sz="3000" dirty="0">
                <a:solidFill>
                  <a:srgbClr val="333333"/>
                </a:solidFill>
              </a:rPr>
              <a:t>Registration</a:t>
            </a:r>
          </a:p>
          <a:p>
            <a:pPr lvl="1"/>
            <a:r>
              <a:rPr lang="en-US" sz="3000" dirty="0">
                <a:solidFill>
                  <a:srgbClr val="333333"/>
                </a:solidFill>
              </a:rPr>
              <a:t>iLearn</a:t>
            </a:r>
          </a:p>
          <a:p>
            <a:pPr lvl="1"/>
            <a:endParaRPr lang="en-US" b="0" i="0" dirty="0">
              <a:solidFill>
                <a:srgbClr val="333333"/>
              </a:solidFill>
              <a:effectLst/>
            </a:endParaRPr>
          </a:p>
          <a:p>
            <a:pPr marL="0" indent="0">
              <a:buNone/>
            </a:pPr>
            <a:endParaRPr lang="en-US" b="0" i="0" dirty="0">
              <a:solidFill>
                <a:srgbClr val="333333"/>
              </a:solidFill>
              <a:effectLst/>
            </a:endParaRPr>
          </a:p>
        </p:txBody>
      </p:sp>
    </p:spTree>
    <p:custDataLst>
      <p:tags r:id="rId1"/>
    </p:custDataLst>
    <p:extLst>
      <p:ext uri="{BB962C8B-B14F-4D97-AF65-F5344CB8AC3E}">
        <p14:creationId xmlns:p14="http://schemas.microsoft.com/office/powerpoint/2010/main" val="829373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CC859-511D-472A-82D3-F5A663FFA8C5}"/>
              </a:ext>
            </a:extLst>
          </p:cNvPr>
          <p:cNvSpPr>
            <a:spLocks noGrp="1"/>
          </p:cNvSpPr>
          <p:nvPr>
            <p:ph type="title"/>
          </p:nvPr>
        </p:nvSpPr>
        <p:spPr>
          <a:xfrm>
            <a:off x="0" y="959701"/>
            <a:ext cx="11972041" cy="1325563"/>
          </a:xfrm>
        </p:spPr>
        <p:txBody>
          <a:bodyPr/>
          <a:lstStyle/>
          <a:p>
            <a:pPr algn="ctr"/>
            <a:r>
              <a:rPr lang="en-US" dirty="0"/>
              <a:t>SRA Level Up Training–UTHealth Deep Dives</a:t>
            </a:r>
          </a:p>
        </p:txBody>
      </p:sp>
      <p:sp>
        <p:nvSpPr>
          <p:cNvPr id="3" name="Content Placeholder 2">
            <a:extLst>
              <a:ext uri="{FF2B5EF4-FFF2-40B4-BE49-F238E27FC236}">
                <a16:creationId xmlns:a16="http://schemas.microsoft.com/office/drawing/2014/main" id="{B7B96090-CA58-49D5-9B87-DB523AA1107D}"/>
              </a:ext>
            </a:extLst>
          </p:cNvPr>
          <p:cNvSpPr>
            <a:spLocks noGrp="1"/>
          </p:cNvSpPr>
          <p:nvPr>
            <p:ph idx="1"/>
          </p:nvPr>
        </p:nvSpPr>
        <p:spPr>
          <a:xfrm>
            <a:off x="1064442" y="2360679"/>
            <a:ext cx="10515600" cy="4153243"/>
          </a:xfrm>
        </p:spPr>
        <p:txBody>
          <a:bodyPr/>
          <a:lstStyle/>
          <a:p>
            <a:r>
              <a:rPr lang="en-US" sz="2800" dirty="0">
                <a:solidFill>
                  <a:schemeClr val="tx1"/>
                </a:solidFill>
              </a:rPr>
              <a:t>Module 1: </a:t>
            </a:r>
            <a:r>
              <a:rPr lang="en-US" sz="2800" b="0" i="0" u="none" strike="noStrike" dirty="0">
                <a:solidFill>
                  <a:schemeClr val="tx1"/>
                </a:solidFill>
                <a:effectLst/>
                <a:latin typeface="Open Sans" pitchFamily="2" charset="0"/>
              </a:rPr>
              <a:t>Relationships, Roles, and Responsibilities in Research Administration</a:t>
            </a:r>
          </a:p>
          <a:p>
            <a:pPr lvl="1"/>
            <a:r>
              <a:rPr lang="en-US" sz="2000" b="1" dirty="0">
                <a:solidFill>
                  <a:schemeClr val="tx1"/>
                </a:solidFill>
                <a:latin typeface="Open Sans" pitchFamily="2" charset="0"/>
              </a:rPr>
              <a:t>January 18,2024</a:t>
            </a:r>
          </a:p>
          <a:p>
            <a:pPr lvl="1"/>
            <a:r>
              <a:rPr lang="en-US" sz="2000" dirty="0">
                <a:solidFill>
                  <a:schemeClr val="tx1"/>
                </a:solidFill>
                <a:latin typeface="Open Sans" pitchFamily="2" charset="0"/>
              </a:rPr>
              <a:t>Trainer: Tiffany Sagers</a:t>
            </a:r>
            <a:endParaRPr lang="en-US" sz="2000" dirty="0">
              <a:solidFill>
                <a:schemeClr val="tx1"/>
              </a:solidFill>
            </a:endParaRPr>
          </a:p>
          <a:p>
            <a:r>
              <a:rPr lang="en-US" sz="2800" dirty="0">
                <a:solidFill>
                  <a:schemeClr val="tx1"/>
                </a:solidFill>
              </a:rPr>
              <a:t>Module 2: </a:t>
            </a:r>
            <a:r>
              <a:rPr lang="en-US" sz="2800" b="0" i="0" u="none" strike="noStrike" dirty="0">
                <a:solidFill>
                  <a:schemeClr val="tx1"/>
                </a:solidFill>
                <a:effectLst/>
                <a:latin typeface="Open Sans" pitchFamily="2" charset="0"/>
              </a:rPr>
              <a:t>Principles in Research Development</a:t>
            </a:r>
          </a:p>
          <a:p>
            <a:pPr lvl="1"/>
            <a:r>
              <a:rPr lang="en-US" sz="2000" b="1" dirty="0">
                <a:solidFill>
                  <a:schemeClr val="tx1"/>
                </a:solidFill>
                <a:latin typeface="Open Sans" pitchFamily="2" charset="0"/>
              </a:rPr>
              <a:t>February 22, 2024</a:t>
            </a:r>
          </a:p>
          <a:p>
            <a:pPr lvl="1"/>
            <a:r>
              <a:rPr lang="en-US" sz="2000" dirty="0">
                <a:solidFill>
                  <a:schemeClr val="tx1"/>
                </a:solidFill>
                <a:latin typeface="Open Sans" pitchFamily="2" charset="0"/>
              </a:rPr>
              <a:t>Trainer: Kathleen Kreidler</a:t>
            </a:r>
            <a:endParaRPr lang="en-US" sz="2000" dirty="0">
              <a:solidFill>
                <a:schemeClr val="tx1"/>
              </a:solidFill>
            </a:endParaRPr>
          </a:p>
          <a:p>
            <a:r>
              <a:rPr lang="en-US" sz="2800" dirty="0">
                <a:solidFill>
                  <a:schemeClr val="tx1"/>
                </a:solidFill>
              </a:rPr>
              <a:t>Module 3: </a:t>
            </a:r>
            <a:r>
              <a:rPr lang="en-US" sz="2800" b="0" i="0" u="none" strike="noStrike" dirty="0">
                <a:solidFill>
                  <a:schemeClr val="tx1"/>
                </a:solidFill>
                <a:effectLst/>
                <a:latin typeface="Open Sans" pitchFamily="2" charset="0"/>
              </a:rPr>
              <a:t>Principles in Pre-Award Research Administration</a:t>
            </a:r>
          </a:p>
          <a:p>
            <a:pPr lvl="1"/>
            <a:r>
              <a:rPr lang="en-US" sz="2000" b="1" dirty="0">
                <a:solidFill>
                  <a:schemeClr val="tx1"/>
                </a:solidFill>
                <a:latin typeface="Open Sans" pitchFamily="2" charset="0"/>
              </a:rPr>
              <a:t>March 21, 2024</a:t>
            </a:r>
          </a:p>
          <a:p>
            <a:pPr lvl="1"/>
            <a:r>
              <a:rPr lang="en-US" sz="2000" dirty="0">
                <a:solidFill>
                  <a:schemeClr val="tx1"/>
                </a:solidFill>
                <a:latin typeface="Open Sans" pitchFamily="2" charset="0"/>
              </a:rPr>
              <a:t>Trainers: Caroline Dietz &amp; Jessica Stephenson</a:t>
            </a:r>
            <a:endParaRPr lang="en-US" sz="2000" dirty="0">
              <a:solidFill>
                <a:schemeClr val="tx1"/>
              </a:solidFill>
            </a:endParaRPr>
          </a:p>
        </p:txBody>
      </p:sp>
    </p:spTree>
    <p:custDataLst>
      <p:tags r:id="rId1"/>
    </p:custDataLst>
    <p:extLst>
      <p:ext uri="{BB962C8B-B14F-4D97-AF65-F5344CB8AC3E}">
        <p14:creationId xmlns:p14="http://schemas.microsoft.com/office/powerpoint/2010/main" val="2411823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18D1A-6E56-4E05-A355-EC9E7AEF7F03}"/>
              </a:ext>
            </a:extLst>
          </p:cNvPr>
          <p:cNvSpPr>
            <a:spLocks noGrp="1"/>
          </p:cNvSpPr>
          <p:nvPr>
            <p:ph type="ctrTitle"/>
          </p:nvPr>
        </p:nvSpPr>
        <p:spPr>
          <a:xfrm>
            <a:off x="1524000" y="906222"/>
            <a:ext cx="9144000" cy="2387600"/>
          </a:xfrm>
        </p:spPr>
        <p:txBody>
          <a:bodyPr/>
          <a:lstStyle/>
          <a:p>
            <a:r>
              <a:rPr lang="en-US" b="1" dirty="0">
                <a:latin typeface="+mj-lt"/>
              </a:rPr>
              <a:t>Senate Bill 17, Research, &amp; Grants</a:t>
            </a:r>
          </a:p>
        </p:txBody>
      </p:sp>
      <p:sp>
        <p:nvSpPr>
          <p:cNvPr id="3" name="Subtitle 2">
            <a:extLst>
              <a:ext uri="{FF2B5EF4-FFF2-40B4-BE49-F238E27FC236}">
                <a16:creationId xmlns:a16="http://schemas.microsoft.com/office/drawing/2014/main" id="{62C0A7CB-887F-406B-A982-8CE9B4C6097F}"/>
              </a:ext>
            </a:extLst>
          </p:cNvPr>
          <p:cNvSpPr>
            <a:spLocks noGrp="1"/>
          </p:cNvSpPr>
          <p:nvPr>
            <p:ph type="subTitle" idx="1"/>
          </p:nvPr>
        </p:nvSpPr>
        <p:spPr>
          <a:xfrm>
            <a:off x="1524000" y="3552163"/>
            <a:ext cx="9144000" cy="1655762"/>
          </a:xfrm>
        </p:spPr>
        <p:txBody>
          <a:bodyPr/>
          <a:lstStyle/>
          <a:p>
            <a:r>
              <a:rPr lang="en-US" dirty="0">
                <a:latin typeface="+mj-lt"/>
              </a:rPr>
              <a:t>William B. (Liam) McElhiney, III</a:t>
            </a:r>
          </a:p>
          <a:p>
            <a:r>
              <a:rPr lang="en-US" dirty="0">
                <a:latin typeface="+mj-lt"/>
              </a:rPr>
              <a:t>Senior Legal Officer, Office of Legal Affairs</a:t>
            </a:r>
          </a:p>
          <a:p>
            <a:endParaRPr lang="en-US" dirty="0">
              <a:latin typeface="+mj-lt"/>
            </a:endParaRPr>
          </a:p>
        </p:txBody>
      </p:sp>
    </p:spTree>
    <p:extLst>
      <p:ext uri="{BB962C8B-B14F-4D97-AF65-F5344CB8AC3E}">
        <p14:creationId xmlns:p14="http://schemas.microsoft.com/office/powerpoint/2010/main" val="5438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6E7CE-FB45-4FC5-A6D9-767D7D529B5A}"/>
              </a:ext>
            </a:extLst>
          </p:cNvPr>
          <p:cNvSpPr>
            <a:spLocks noGrp="1"/>
          </p:cNvSpPr>
          <p:nvPr>
            <p:ph type="title"/>
          </p:nvPr>
        </p:nvSpPr>
        <p:spPr>
          <a:xfrm>
            <a:off x="668517" y="753189"/>
            <a:ext cx="10515600" cy="1325563"/>
          </a:xfrm>
        </p:spPr>
        <p:txBody>
          <a:bodyPr anchor="ctr"/>
          <a:lstStyle/>
          <a:p>
            <a:pPr algn="ctr"/>
            <a:r>
              <a:rPr lang="en-US" dirty="0"/>
              <a:t>AGENDA</a:t>
            </a:r>
          </a:p>
        </p:txBody>
      </p:sp>
      <p:sp>
        <p:nvSpPr>
          <p:cNvPr id="3" name="Content Placeholder 2">
            <a:extLst>
              <a:ext uri="{FF2B5EF4-FFF2-40B4-BE49-F238E27FC236}">
                <a16:creationId xmlns:a16="http://schemas.microsoft.com/office/drawing/2014/main" id="{5701A1FD-05AE-466A-A9A6-51CF722D12AD}"/>
              </a:ext>
            </a:extLst>
          </p:cNvPr>
          <p:cNvSpPr>
            <a:spLocks noGrp="1"/>
          </p:cNvSpPr>
          <p:nvPr>
            <p:ph idx="1"/>
          </p:nvPr>
        </p:nvSpPr>
        <p:spPr>
          <a:xfrm>
            <a:off x="505359" y="2286142"/>
            <a:ext cx="11569147" cy="4151479"/>
          </a:xfrm>
        </p:spPr>
        <p:txBody>
          <a:bodyPr anchor="t">
            <a:normAutofit/>
          </a:bodyPr>
          <a:lstStyle/>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New Staff Introductions				         	Kathleen Kreidler</a:t>
            </a:r>
            <a:endParaRPr lang="en-US" dirty="0">
              <a:latin typeface="Times New Roman" panose="02020603050405020304" pitchFamily="18" charset="0"/>
              <a:ea typeface="Times New Roman" panose="02020603050405020304" pitchFamily="18" charset="0"/>
            </a:endParaRP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SPA Restructure &amp; Award Processing Update		         	Kathleen Kreidler &amp; Carmen Martinez</a:t>
            </a:r>
            <a:endParaRPr lang="en-US" dirty="0">
              <a:latin typeface="Times New Roman" panose="02020603050405020304" pitchFamily="18" charset="0"/>
              <a:ea typeface="Times New Roman" panose="02020603050405020304" pitchFamily="18" charset="0"/>
            </a:endParaRP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NIH Foreign Subaward Requirements 		                     	Carmen Martinez</a:t>
            </a:r>
            <a:endParaRPr lang="en-US" dirty="0">
              <a:latin typeface="Times New Roman" panose="02020603050405020304" pitchFamily="18" charset="0"/>
              <a:ea typeface="Times New Roman" panose="02020603050405020304" pitchFamily="18" charset="0"/>
            </a:endParaRP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SRA Level Up Training – UTHealth Deep Dives	         		Tiffany Sagers	</a:t>
            </a:r>
            <a:endParaRPr lang="en-US" dirty="0">
              <a:latin typeface="Times New Roman" panose="02020603050405020304" pitchFamily="18" charset="0"/>
              <a:ea typeface="Times New Roman" panose="02020603050405020304" pitchFamily="18" charset="0"/>
            </a:endParaRP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SB17 Extramural Grant &amp; Supplement Opportunities (11:00am)	Kevin Morano, Melissa Pifko</a:t>
            </a:r>
            <a:r>
              <a:rPr lang="en-US" sz="1200" dirty="0">
                <a:effectLst/>
                <a:latin typeface="Times New Roman" panose="02020603050405020304" pitchFamily="18" charset="0"/>
                <a:ea typeface="Times New Roman" panose="02020603050405020304" pitchFamily="18" charset="0"/>
                <a:cs typeface="Apple Chancery"/>
              </a:rPr>
              <a:t> </a:t>
            </a:r>
            <a:r>
              <a:rPr lang="en-US" sz="2000" dirty="0">
                <a:latin typeface="Times New Roman" panose="02020603050405020304" pitchFamily="18" charset="0"/>
                <a:ea typeface="Times New Roman" panose="02020603050405020304" pitchFamily="18" charset="0"/>
                <a:cs typeface="Apple Chancery"/>
              </a:rPr>
              <a:t>&amp;</a:t>
            </a:r>
            <a:r>
              <a:rPr lang="en-US" sz="1800" dirty="0">
                <a:effectLst/>
                <a:latin typeface="Times New Roman" panose="02020603050405020304" pitchFamily="18" charset="0"/>
                <a:ea typeface="Times New Roman" panose="02020603050405020304" pitchFamily="18" charset="0"/>
                <a:cs typeface="Apple Chancery"/>
              </a:rPr>
              <a:t>William McElhiney</a:t>
            </a: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START Changes and Updates				Cheri Vonfeldt &amp; Valerie Bomben	</a:t>
            </a:r>
            <a:endParaRPr lang="en-US" dirty="0">
              <a:latin typeface="Times New Roman" panose="02020603050405020304" pitchFamily="18" charset="0"/>
              <a:ea typeface="Times New Roman" panose="02020603050405020304" pitchFamily="18" charset="0"/>
            </a:endParaRPr>
          </a:p>
          <a:p>
            <a:pPr marR="0" lvl="0">
              <a:lnSpc>
                <a:spcPct val="150000"/>
              </a:lnSpc>
              <a:spcBef>
                <a:spcPts val="0"/>
              </a:spcBef>
              <a:spcAft>
                <a:spcPts val="0"/>
              </a:spcAft>
              <a:buFont typeface="Wingdings" panose="05000000000000000000" pitchFamily="2" charset="2"/>
              <a:buChar char="§"/>
            </a:pPr>
            <a:r>
              <a:rPr lang="en-US" sz="1800" dirty="0">
                <a:effectLst/>
                <a:latin typeface="Times New Roman" panose="02020603050405020304" pitchFamily="18" charset="0"/>
                <a:ea typeface="Times New Roman" panose="02020603050405020304" pitchFamily="18" charset="0"/>
                <a:cs typeface="Apple Chancery"/>
              </a:rPr>
              <a:t>Q &amp; A						</a:t>
            </a:r>
            <a:r>
              <a:rPr lang="en-US" sz="1800" dirty="0">
                <a:latin typeface="Times New Roman" panose="02020603050405020304" pitchFamily="18" charset="0"/>
                <a:ea typeface="Times New Roman" panose="02020603050405020304" pitchFamily="18" charset="0"/>
                <a:cs typeface="Apple Chancery"/>
              </a:rPr>
              <a:t>	</a:t>
            </a:r>
            <a:r>
              <a:rPr lang="en-US" sz="1800" dirty="0">
                <a:effectLst/>
                <a:latin typeface="Times New Roman" panose="02020603050405020304" pitchFamily="18" charset="0"/>
                <a:ea typeface="Times New Roman" panose="02020603050405020304" pitchFamily="18" charset="0"/>
                <a:cs typeface="Apple Chancery"/>
              </a:rPr>
              <a:t>All </a:t>
            </a:r>
            <a:endParaRPr lang="en-US" sz="1800" dirty="0">
              <a:effectLst/>
              <a:latin typeface="Times New Roman" panose="02020603050405020304" pitchFamily="18" charset="0"/>
              <a:ea typeface="Times New Roman" panose="02020603050405020304" pitchFamily="18" charset="0"/>
            </a:endParaRPr>
          </a:p>
          <a:p>
            <a:pPr lvl="0"/>
            <a:endParaRPr lang="en-US" sz="2800" dirty="0"/>
          </a:p>
        </p:txBody>
      </p:sp>
    </p:spTree>
    <p:custDataLst>
      <p:tags r:id="rId1"/>
    </p:custDataLst>
    <p:extLst>
      <p:ext uri="{BB962C8B-B14F-4D97-AF65-F5344CB8AC3E}">
        <p14:creationId xmlns:p14="http://schemas.microsoft.com/office/powerpoint/2010/main" val="1602887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1092724" y="3883304"/>
            <a:ext cx="10515600" cy="1157287"/>
          </a:xfrm>
        </p:spPr>
        <p:txBody>
          <a:bodyPr>
            <a:normAutofit fontScale="90000"/>
          </a:bodyPr>
          <a:lstStyle/>
          <a:p>
            <a:r>
              <a:rPr lang="en-US" dirty="0"/>
              <a:t>SB17 </a:t>
            </a:r>
            <a:br>
              <a:rPr lang="en-US" dirty="0"/>
            </a:br>
            <a:r>
              <a:rPr lang="en-US" dirty="0"/>
              <a:t>Extramural Grant &amp; Supplement Opportunities</a:t>
            </a:r>
          </a:p>
        </p:txBody>
      </p:sp>
    </p:spTree>
    <p:custDataLst>
      <p:tags r:id="rId1"/>
    </p:custDataLst>
    <p:extLst>
      <p:ext uri="{BB962C8B-B14F-4D97-AF65-F5344CB8AC3E}">
        <p14:creationId xmlns:p14="http://schemas.microsoft.com/office/powerpoint/2010/main" val="1587392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EF154-4194-4D5F-85C2-FE014553A904}"/>
              </a:ext>
            </a:extLst>
          </p:cNvPr>
          <p:cNvSpPr>
            <a:spLocks noGrp="1"/>
          </p:cNvSpPr>
          <p:nvPr>
            <p:ph type="title"/>
          </p:nvPr>
        </p:nvSpPr>
        <p:spPr>
          <a:xfrm>
            <a:off x="838200" y="1013700"/>
            <a:ext cx="10515600" cy="1325563"/>
          </a:xfrm>
        </p:spPr>
        <p:txBody>
          <a:bodyPr/>
          <a:lstStyle/>
          <a:p>
            <a:r>
              <a:rPr lang="en-US" b="1" dirty="0">
                <a:latin typeface="+mj-lt"/>
              </a:rPr>
              <a:t>Senate Bill 17 Basics</a:t>
            </a:r>
          </a:p>
        </p:txBody>
      </p:sp>
      <p:sp>
        <p:nvSpPr>
          <p:cNvPr id="3" name="Content Placeholder 2">
            <a:extLst>
              <a:ext uri="{FF2B5EF4-FFF2-40B4-BE49-F238E27FC236}">
                <a16:creationId xmlns:a16="http://schemas.microsoft.com/office/drawing/2014/main" id="{19D78D51-54C0-43F7-B58A-70C8B8D61708}"/>
              </a:ext>
            </a:extLst>
          </p:cNvPr>
          <p:cNvSpPr>
            <a:spLocks noGrp="1"/>
          </p:cNvSpPr>
          <p:nvPr>
            <p:ph idx="1"/>
          </p:nvPr>
        </p:nvSpPr>
        <p:spPr>
          <a:xfrm>
            <a:off x="838200" y="2129859"/>
            <a:ext cx="10515600" cy="4374636"/>
          </a:xfrm>
        </p:spPr>
        <p:txBody>
          <a:bodyPr/>
          <a:lstStyle/>
          <a:p>
            <a:r>
              <a:rPr lang="en-US" dirty="0">
                <a:latin typeface="+mj-lt"/>
              </a:rPr>
              <a:t>Generally, SB17 prohibits “Diversity, Equity, and Inclusion” initiatives. Unless otherwise excepted, that means there can be no: </a:t>
            </a:r>
          </a:p>
          <a:p>
            <a:pPr lvl="1"/>
            <a:r>
              <a:rPr lang="en-US" dirty="0">
                <a:latin typeface="+mj-lt"/>
              </a:rPr>
              <a:t>Influencing hiring or employment practices with respect to </a:t>
            </a:r>
            <a:r>
              <a:rPr lang="en-US" u="sng" dirty="0">
                <a:latin typeface="+mj-lt"/>
              </a:rPr>
              <a:t>race</a:t>
            </a:r>
            <a:r>
              <a:rPr lang="en-US" dirty="0">
                <a:latin typeface="+mj-lt"/>
              </a:rPr>
              <a:t>, </a:t>
            </a:r>
            <a:r>
              <a:rPr lang="en-US" u="sng" dirty="0">
                <a:latin typeface="+mj-lt"/>
              </a:rPr>
              <a:t>sex</a:t>
            </a:r>
            <a:r>
              <a:rPr lang="en-US" dirty="0">
                <a:latin typeface="+mj-lt"/>
              </a:rPr>
              <a:t>, </a:t>
            </a:r>
            <a:r>
              <a:rPr lang="en-US" u="sng" dirty="0">
                <a:latin typeface="+mj-lt"/>
              </a:rPr>
              <a:t>color</a:t>
            </a:r>
            <a:r>
              <a:rPr lang="en-US" dirty="0">
                <a:latin typeface="+mj-lt"/>
              </a:rPr>
              <a:t>, or </a:t>
            </a:r>
            <a:r>
              <a:rPr lang="en-US" u="sng" dirty="0">
                <a:latin typeface="+mj-lt"/>
              </a:rPr>
              <a:t>ethnicity</a:t>
            </a:r>
          </a:p>
          <a:p>
            <a:pPr lvl="1"/>
            <a:r>
              <a:rPr lang="en-US" dirty="0">
                <a:latin typeface="+mj-lt"/>
              </a:rPr>
              <a:t>Promoting policies or procedures designed or implemented in reference to race, color, or ethnicity</a:t>
            </a:r>
          </a:p>
          <a:p>
            <a:pPr lvl="1"/>
            <a:r>
              <a:rPr lang="en-US" dirty="0">
                <a:latin typeface="+mj-lt"/>
              </a:rPr>
              <a:t>Conducting trainings, programs, or activities designed in implemented in reference to race, color, ethnicity, gender identity, or sexual orientation</a:t>
            </a:r>
          </a:p>
          <a:p>
            <a:pPr lvl="1"/>
            <a:r>
              <a:rPr lang="en-US" dirty="0">
                <a:latin typeface="+mj-lt"/>
              </a:rPr>
              <a:t>Compelling, requiring, inducing, or soliciting any person to provide a “diversity, equity, and inclusion statement”</a:t>
            </a:r>
          </a:p>
          <a:p>
            <a:pPr lvl="1">
              <a:buFont typeface="Courier New" panose="02070309020205020404" pitchFamily="49" charset="0"/>
              <a:buChar char="o"/>
            </a:pPr>
            <a:endParaRPr lang="en-US" sz="2000" dirty="0">
              <a:latin typeface="+mj-lt"/>
            </a:endParaRPr>
          </a:p>
          <a:p>
            <a:endParaRPr lang="en-US" sz="2800" dirty="0">
              <a:latin typeface="+mj-lt"/>
            </a:endParaRPr>
          </a:p>
        </p:txBody>
      </p:sp>
    </p:spTree>
    <p:extLst>
      <p:ext uri="{BB962C8B-B14F-4D97-AF65-F5344CB8AC3E}">
        <p14:creationId xmlns:p14="http://schemas.microsoft.com/office/powerpoint/2010/main" val="3591814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2256-FFC2-4BEF-B75C-E26754AE7322}"/>
              </a:ext>
            </a:extLst>
          </p:cNvPr>
          <p:cNvSpPr>
            <a:spLocks noGrp="1"/>
          </p:cNvSpPr>
          <p:nvPr>
            <p:ph type="title"/>
          </p:nvPr>
        </p:nvSpPr>
        <p:spPr>
          <a:xfrm>
            <a:off x="838200" y="1013700"/>
            <a:ext cx="10515600" cy="1325563"/>
          </a:xfrm>
        </p:spPr>
        <p:txBody>
          <a:bodyPr/>
          <a:lstStyle/>
          <a:p>
            <a:r>
              <a:rPr lang="en-US" b="1" dirty="0">
                <a:latin typeface="+mj-lt"/>
              </a:rPr>
              <a:t>Exceptions (including “Scholarly Research”)</a:t>
            </a:r>
          </a:p>
        </p:txBody>
      </p:sp>
      <p:sp>
        <p:nvSpPr>
          <p:cNvPr id="3" name="Content Placeholder 2">
            <a:extLst>
              <a:ext uri="{FF2B5EF4-FFF2-40B4-BE49-F238E27FC236}">
                <a16:creationId xmlns:a16="http://schemas.microsoft.com/office/drawing/2014/main" id="{C6BBEE1B-2118-4E24-BAC7-8752D5A33CB4}"/>
              </a:ext>
            </a:extLst>
          </p:cNvPr>
          <p:cNvSpPr>
            <a:spLocks noGrp="1"/>
          </p:cNvSpPr>
          <p:nvPr>
            <p:ph idx="1"/>
          </p:nvPr>
        </p:nvSpPr>
        <p:spPr>
          <a:xfrm>
            <a:off x="753358" y="2271261"/>
            <a:ext cx="10515600" cy="4384063"/>
          </a:xfrm>
        </p:spPr>
        <p:txBody>
          <a:bodyPr/>
          <a:lstStyle/>
          <a:p>
            <a:r>
              <a:rPr lang="en-US" sz="3600" dirty="0">
                <a:latin typeface="+mj-lt"/>
              </a:rPr>
              <a:t>These restrictions do not apply to:</a:t>
            </a:r>
          </a:p>
          <a:p>
            <a:pPr lvl="1"/>
            <a:r>
              <a:rPr lang="en-US" sz="2800" dirty="0">
                <a:latin typeface="+mj-lt"/>
              </a:rPr>
              <a:t>“</a:t>
            </a:r>
            <a:r>
              <a:rPr lang="en-US" sz="2800" b="1" u="sng" dirty="0">
                <a:latin typeface="+mj-lt"/>
              </a:rPr>
              <a:t>Scholarly research</a:t>
            </a:r>
            <a:r>
              <a:rPr lang="en-US" sz="2800" dirty="0">
                <a:latin typeface="+mj-lt"/>
              </a:rPr>
              <a:t> or a creative work by… students, faculty, or other research personnel or the dissemination of that research.”</a:t>
            </a:r>
          </a:p>
          <a:p>
            <a:pPr lvl="1"/>
            <a:r>
              <a:rPr lang="en-US" sz="2800" dirty="0">
                <a:latin typeface="+mj-lt"/>
              </a:rPr>
              <a:t>Data collection</a:t>
            </a:r>
          </a:p>
          <a:p>
            <a:pPr lvl="1"/>
            <a:r>
              <a:rPr lang="en-US" sz="2800" dirty="0">
                <a:latin typeface="+mj-lt"/>
              </a:rPr>
              <a:t>Academic course instruction</a:t>
            </a:r>
          </a:p>
          <a:p>
            <a:pPr lvl="1"/>
            <a:r>
              <a:rPr lang="en-US" sz="2800" dirty="0">
                <a:latin typeface="+mj-lt"/>
              </a:rPr>
              <a:t>When applying for grants, highlighting work in supporting:</a:t>
            </a:r>
          </a:p>
          <a:p>
            <a:pPr lvl="2"/>
            <a:r>
              <a:rPr lang="en-US" sz="2400" dirty="0">
                <a:latin typeface="+mj-lt"/>
              </a:rPr>
              <a:t>First-generation students</a:t>
            </a:r>
          </a:p>
          <a:p>
            <a:pPr lvl="2"/>
            <a:r>
              <a:rPr lang="en-US" sz="2400" dirty="0">
                <a:latin typeface="+mj-lt"/>
              </a:rPr>
              <a:t>Low-income students</a:t>
            </a:r>
          </a:p>
          <a:p>
            <a:pPr lvl="2"/>
            <a:r>
              <a:rPr lang="en-US" sz="2400" dirty="0">
                <a:latin typeface="+mj-lt"/>
              </a:rPr>
              <a:t>Underserved student populations</a:t>
            </a:r>
            <a:endParaRPr lang="en-US" dirty="0">
              <a:latin typeface="+mj-lt"/>
            </a:endParaRPr>
          </a:p>
        </p:txBody>
      </p:sp>
    </p:spTree>
    <p:extLst>
      <p:ext uri="{BB962C8B-B14F-4D97-AF65-F5344CB8AC3E}">
        <p14:creationId xmlns:p14="http://schemas.microsoft.com/office/powerpoint/2010/main" val="3206772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1962-3FE7-4D39-AC99-35AAD7E6A411}"/>
              </a:ext>
            </a:extLst>
          </p:cNvPr>
          <p:cNvSpPr>
            <a:spLocks noGrp="1"/>
          </p:cNvSpPr>
          <p:nvPr>
            <p:ph type="title"/>
          </p:nvPr>
        </p:nvSpPr>
        <p:spPr>
          <a:xfrm>
            <a:off x="838200" y="1013700"/>
            <a:ext cx="10515600" cy="1325563"/>
          </a:xfrm>
        </p:spPr>
        <p:txBody>
          <a:bodyPr/>
          <a:lstStyle/>
          <a:p>
            <a:r>
              <a:rPr lang="en-US" b="1" dirty="0">
                <a:latin typeface="+mj-lt"/>
              </a:rPr>
              <a:t>Grants</a:t>
            </a:r>
          </a:p>
        </p:txBody>
      </p:sp>
      <p:sp>
        <p:nvSpPr>
          <p:cNvPr id="3" name="Content Placeholder 2">
            <a:extLst>
              <a:ext uri="{FF2B5EF4-FFF2-40B4-BE49-F238E27FC236}">
                <a16:creationId xmlns:a16="http://schemas.microsoft.com/office/drawing/2014/main" id="{454C5126-77DD-4A88-8BBE-082A162643C7}"/>
              </a:ext>
            </a:extLst>
          </p:cNvPr>
          <p:cNvSpPr>
            <a:spLocks noGrp="1"/>
          </p:cNvSpPr>
          <p:nvPr>
            <p:ph idx="1"/>
          </p:nvPr>
        </p:nvSpPr>
        <p:spPr>
          <a:xfrm>
            <a:off x="838200" y="2120433"/>
            <a:ext cx="10515600" cy="4497183"/>
          </a:xfrm>
        </p:spPr>
        <p:txBody>
          <a:bodyPr/>
          <a:lstStyle/>
          <a:p>
            <a:r>
              <a:rPr lang="en-US" sz="3600" dirty="0">
                <a:latin typeface="+mj-lt"/>
              </a:rPr>
              <a:t>Grants themselves are NOT specifically excepted from SB17’s broader prohibitions</a:t>
            </a:r>
          </a:p>
          <a:p>
            <a:r>
              <a:rPr lang="en-US" sz="3600" dirty="0">
                <a:latin typeface="+mj-lt"/>
              </a:rPr>
              <a:t>Grants with requirements related to “diversity,” “equity,” and “inclusion” will need added precaution. </a:t>
            </a:r>
          </a:p>
          <a:p>
            <a:r>
              <a:rPr lang="en-US" sz="3600" dirty="0">
                <a:latin typeface="+mj-lt"/>
              </a:rPr>
              <a:t>Three potential groups of grants:</a:t>
            </a:r>
          </a:p>
          <a:p>
            <a:pPr lvl="1"/>
            <a:r>
              <a:rPr lang="en-US" sz="2800" dirty="0">
                <a:latin typeface="+mj-lt"/>
              </a:rPr>
              <a:t>Grants for DEI-related research (no institutional DEI requirements)</a:t>
            </a:r>
          </a:p>
          <a:p>
            <a:pPr lvl="1"/>
            <a:r>
              <a:rPr lang="en-US" sz="2800" dirty="0">
                <a:latin typeface="+mj-lt"/>
              </a:rPr>
              <a:t>Grants for “diverse” researchers (no institutional DEI requirements)</a:t>
            </a:r>
          </a:p>
          <a:p>
            <a:pPr lvl="1"/>
            <a:r>
              <a:rPr lang="en-US" sz="2800" dirty="0">
                <a:latin typeface="+mj-lt"/>
              </a:rPr>
              <a:t>Grants with institutional DEI requirements</a:t>
            </a:r>
          </a:p>
        </p:txBody>
      </p:sp>
    </p:spTree>
    <p:extLst>
      <p:ext uri="{BB962C8B-B14F-4D97-AF65-F5344CB8AC3E}">
        <p14:creationId xmlns:p14="http://schemas.microsoft.com/office/powerpoint/2010/main" val="420963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ECE55-86EE-4A95-8036-C432804D7EA7}"/>
              </a:ext>
            </a:extLst>
          </p:cNvPr>
          <p:cNvSpPr>
            <a:spLocks noGrp="1"/>
          </p:cNvSpPr>
          <p:nvPr>
            <p:ph type="title"/>
          </p:nvPr>
        </p:nvSpPr>
        <p:spPr>
          <a:xfrm>
            <a:off x="838200" y="1003300"/>
            <a:ext cx="10515600" cy="1325563"/>
          </a:xfrm>
        </p:spPr>
        <p:txBody>
          <a:bodyPr/>
          <a:lstStyle/>
          <a:p>
            <a:r>
              <a:rPr lang="en-US" b="1" dirty="0">
                <a:latin typeface="+mj-lt"/>
              </a:rPr>
              <a:t>Questions?</a:t>
            </a:r>
          </a:p>
        </p:txBody>
      </p:sp>
      <p:sp>
        <p:nvSpPr>
          <p:cNvPr id="3" name="Content Placeholder 2">
            <a:extLst>
              <a:ext uri="{FF2B5EF4-FFF2-40B4-BE49-F238E27FC236}">
                <a16:creationId xmlns:a16="http://schemas.microsoft.com/office/drawing/2014/main" id="{0A31F6AB-8680-422C-9B6E-5313CCF29674}"/>
              </a:ext>
            </a:extLst>
          </p:cNvPr>
          <p:cNvSpPr>
            <a:spLocks noGrp="1"/>
          </p:cNvSpPr>
          <p:nvPr>
            <p:ph idx="1"/>
          </p:nvPr>
        </p:nvSpPr>
        <p:spPr>
          <a:xfrm>
            <a:off x="838200" y="2499360"/>
            <a:ext cx="10515600" cy="3243263"/>
          </a:xfrm>
        </p:spPr>
        <p:txBody>
          <a:bodyPr>
            <a:normAutofit fontScale="77500" lnSpcReduction="20000"/>
          </a:bodyPr>
          <a:lstStyle/>
          <a:p>
            <a:pPr marL="0" indent="0">
              <a:buNone/>
            </a:pPr>
            <a:r>
              <a:rPr lang="en-US" b="1" dirty="0">
                <a:latin typeface="+mj-lt"/>
              </a:rPr>
              <a:t>Office of Legal Affairs</a:t>
            </a:r>
            <a:r>
              <a:rPr lang="en-US" dirty="0">
                <a:latin typeface="+mj-lt"/>
              </a:rPr>
              <a:t> – 713-500-3268</a:t>
            </a:r>
          </a:p>
          <a:p>
            <a:pPr marL="0" indent="0">
              <a:buNone/>
            </a:pPr>
            <a:endParaRPr lang="en-US" sz="2400" b="1" dirty="0">
              <a:latin typeface="+mj-lt"/>
            </a:endParaRPr>
          </a:p>
          <a:p>
            <a:pPr marL="0" indent="0">
              <a:buNone/>
            </a:pPr>
            <a:r>
              <a:rPr lang="en-US" b="1" dirty="0">
                <a:latin typeface="+mj-lt"/>
              </a:rPr>
              <a:t>Melissa K. Pifko</a:t>
            </a:r>
          </a:p>
          <a:p>
            <a:pPr marL="0" indent="0">
              <a:buNone/>
            </a:pPr>
            <a:r>
              <a:rPr lang="en-US" sz="2400" dirty="0">
                <a:latin typeface="+mj-lt"/>
              </a:rPr>
              <a:t>Senior Vice President &amp; Chief Legal Officer</a:t>
            </a:r>
          </a:p>
          <a:p>
            <a:pPr marL="0" indent="0">
              <a:buNone/>
            </a:pPr>
            <a:r>
              <a:rPr lang="en-US" sz="2400" dirty="0">
                <a:latin typeface="+mj-lt"/>
                <a:hlinkClick r:id="rId2"/>
              </a:rPr>
              <a:t>Melissa.Pifko@uth.tmc.edu</a:t>
            </a:r>
            <a:r>
              <a:rPr lang="en-US" sz="2400" dirty="0">
                <a:latin typeface="+mj-lt"/>
              </a:rPr>
              <a:t> </a:t>
            </a:r>
          </a:p>
          <a:p>
            <a:pPr marL="0" indent="0">
              <a:buNone/>
            </a:pPr>
            <a:endParaRPr lang="en-US" sz="2400" dirty="0">
              <a:latin typeface="+mj-lt"/>
            </a:endParaRPr>
          </a:p>
          <a:p>
            <a:pPr marL="0" indent="0">
              <a:buNone/>
            </a:pPr>
            <a:r>
              <a:rPr lang="en-US" b="1" dirty="0">
                <a:latin typeface="+mj-lt"/>
              </a:rPr>
              <a:t>William B. (Liam) McElhiney, III</a:t>
            </a:r>
            <a:endParaRPr lang="en-US" sz="2400" b="1" dirty="0">
              <a:latin typeface="+mj-lt"/>
            </a:endParaRPr>
          </a:p>
          <a:p>
            <a:pPr marL="0" indent="0">
              <a:buNone/>
            </a:pPr>
            <a:r>
              <a:rPr lang="en-US" sz="2400" dirty="0">
                <a:latin typeface="+mj-lt"/>
              </a:rPr>
              <a:t>Sr. Legal Officer </a:t>
            </a:r>
          </a:p>
          <a:p>
            <a:pPr marL="0" indent="0">
              <a:buNone/>
            </a:pPr>
            <a:r>
              <a:rPr lang="en-US" sz="2400" dirty="0">
                <a:latin typeface="+mj-lt"/>
                <a:hlinkClick r:id="rId3"/>
              </a:rPr>
              <a:t>William.B.McElhiney@uth.tmc.edu</a:t>
            </a:r>
            <a:r>
              <a:rPr lang="en-US" sz="2400" dirty="0">
                <a:latin typeface="+mj-lt"/>
              </a:rPr>
              <a:t> </a:t>
            </a:r>
          </a:p>
        </p:txBody>
      </p:sp>
    </p:spTree>
    <p:extLst>
      <p:ext uri="{BB962C8B-B14F-4D97-AF65-F5344CB8AC3E}">
        <p14:creationId xmlns:p14="http://schemas.microsoft.com/office/powerpoint/2010/main" val="3645250399"/>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1055016" y="3016038"/>
            <a:ext cx="10515600" cy="1157287"/>
          </a:xfrm>
        </p:spPr>
        <p:txBody>
          <a:bodyPr/>
          <a:lstStyle/>
          <a:p>
            <a:r>
              <a:rPr lang="en-US" dirty="0"/>
              <a:t>START Changes and </a:t>
            </a:r>
            <a:r>
              <a:rPr lang="en-US" dirty="0" err="1"/>
              <a:t>Ppdates</a:t>
            </a:r>
            <a:endParaRPr lang="en-US" dirty="0"/>
          </a:p>
        </p:txBody>
      </p:sp>
    </p:spTree>
    <p:custDataLst>
      <p:tags r:id="rId1"/>
    </p:custDataLst>
    <p:extLst>
      <p:ext uri="{BB962C8B-B14F-4D97-AF65-F5344CB8AC3E}">
        <p14:creationId xmlns:p14="http://schemas.microsoft.com/office/powerpoint/2010/main" val="1127708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838200" y="705178"/>
            <a:ext cx="10515600" cy="1325563"/>
          </a:xfrm>
        </p:spPr>
        <p:txBody>
          <a:bodyPr anchor="ctr"/>
          <a:lstStyle/>
          <a:p>
            <a:pPr algn="ctr"/>
            <a:r>
              <a:rPr lang="en-US" dirty="0"/>
              <a:t>START Changes and Updates</a:t>
            </a:r>
          </a:p>
        </p:txBody>
      </p:sp>
      <p:sp>
        <p:nvSpPr>
          <p:cNvPr id="5" name="Content Placeholder 4">
            <a:extLst>
              <a:ext uri="{FF2B5EF4-FFF2-40B4-BE49-F238E27FC236}">
                <a16:creationId xmlns:a16="http://schemas.microsoft.com/office/drawing/2014/main" id="{4DF582A2-07A8-450C-8F72-F6FE96FB70B4}"/>
              </a:ext>
            </a:extLst>
          </p:cNvPr>
          <p:cNvSpPr>
            <a:spLocks noGrp="1"/>
          </p:cNvSpPr>
          <p:nvPr>
            <p:ph idx="1"/>
          </p:nvPr>
        </p:nvSpPr>
        <p:spPr>
          <a:xfrm>
            <a:off x="219936" y="1948315"/>
            <a:ext cx="11752127" cy="4499224"/>
          </a:xfrm>
        </p:spPr>
        <p:txBody>
          <a:bodyPr>
            <a:normAutofit/>
          </a:bodyPr>
          <a:lstStyle/>
          <a:p>
            <a:r>
              <a:rPr lang="en-US" sz="2400" dirty="0"/>
              <a:t>Planning Upgrade:  April 2024 – Stay tuned!</a:t>
            </a:r>
          </a:p>
          <a:p>
            <a:r>
              <a:rPr lang="en-US" sz="2400" dirty="0"/>
              <a:t>System Messages – communication of changes</a:t>
            </a:r>
          </a:p>
          <a:p>
            <a:r>
              <a:rPr lang="en-US" sz="2400" dirty="0"/>
              <a:t>Added ability to store DOD </a:t>
            </a:r>
            <a:r>
              <a:rPr lang="en-US" sz="2400" dirty="0" err="1"/>
              <a:t>eBRAP</a:t>
            </a:r>
            <a:r>
              <a:rPr lang="en-US" sz="2400" dirty="0"/>
              <a:t> credentials</a:t>
            </a:r>
          </a:p>
          <a:p>
            <a:r>
              <a:rPr lang="en-US" sz="2400" dirty="0"/>
              <a:t>Addition of field on data collection form</a:t>
            </a:r>
          </a:p>
          <a:p>
            <a:pPr lvl="1"/>
            <a:r>
              <a:rPr lang="en-US" sz="2000" dirty="0"/>
              <a:t>Opportunity to add notes to SPA/reviewers (non-mandatory)</a:t>
            </a:r>
          </a:p>
          <a:p>
            <a:r>
              <a:rPr lang="en-US" sz="2400" dirty="0"/>
              <a:t>Configured reminders for COI Certification Form</a:t>
            </a:r>
          </a:p>
          <a:p>
            <a:pPr lvl="1"/>
            <a:r>
              <a:rPr lang="en-US" sz="2000" dirty="0"/>
              <a:t>Remember that Financial Disclosures are required when someone is marked as Key/Responsible on Personnel tab</a:t>
            </a:r>
          </a:p>
          <a:p>
            <a:pPr lvl="2"/>
            <a:r>
              <a:rPr lang="en-US" sz="1800" dirty="0"/>
              <a:t>Non-Assignment based – emails are delivered through COI office needs</a:t>
            </a:r>
          </a:p>
          <a:p>
            <a:pPr lvl="1"/>
            <a:r>
              <a:rPr lang="en-US" sz="2000" dirty="0"/>
              <a:t>Project Certifications form are triggered when someone is “responsible” and when project moves toward a funding status</a:t>
            </a:r>
          </a:p>
          <a:p>
            <a:pPr lvl="2"/>
            <a:r>
              <a:rPr lang="en-US" sz="1800" dirty="0"/>
              <a:t>Emails are sent out and an assignment is generated (through COI module)</a:t>
            </a:r>
          </a:p>
        </p:txBody>
      </p:sp>
      <p:pic>
        <p:nvPicPr>
          <p:cNvPr id="4" name="Picture 3">
            <a:extLst>
              <a:ext uri="{FF2B5EF4-FFF2-40B4-BE49-F238E27FC236}">
                <a16:creationId xmlns:a16="http://schemas.microsoft.com/office/drawing/2014/main" id="{87577B0D-60D3-45DE-A462-2264F6C94B80}"/>
              </a:ext>
            </a:extLst>
          </p:cNvPr>
          <p:cNvPicPr>
            <a:picLocks noChangeAspect="1"/>
          </p:cNvPicPr>
          <p:nvPr/>
        </p:nvPicPr>
        <p:blipFill>
          <a:blip r:embed="rId3"/>
          <a:stretch>
            <a:fillRect/>
          </a:stretch>
        </p:blipFill>
        <p:spPr>
          <a:xfrm>
            <a:off x="7514163" y="1948315"/>
            <a:ext cx="4285098" cy="1869419"/>
          </a:xfrm>
          <a:prstGeom prst="rect">
            <a:avLst/>
          </a:prstGeom>
        </p:spPr>
      </p:pic>
    </p:spTree>
    <p:custDataLst>
      <p:tags r:id="rId1"/>
    </p:custDataLst>
    <p:extLst>
      <p:ext uri="{BB962C8B-B14F-4D97-AF65-F5344CB8AC3E}">
        <p14:creationId xmlns:p14="http://schemas.microsoft.com/office/powerpoint/2010/main" val="2212592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581192" y="3071342"/>
            <a:ext cx="11029615" cy="1497507"/>
          </a:xfrm>
        </p:spPr>
        <p:txBody>
          <a:bodyPr/>
          <a:lstStyle/>
          <a:p>
            <a:pPr algn="ctr"/>
            <a:r>
              <a:rPr lang="en-US" dirty="0"/>
              <a:t>Q &amp; A</a:t>
            </a:r>
          </a:p>
        </p:txBody>
      </p:sp>
    </p:spTree>
    <p:custDataLst>
      <p:tags r:id="rId1"/>
    </p:custDataLst>
    <p:extLst>
      <p:ext uri="{BB962C8B-B14F-4D97-AF65-F5344CB8AC3E}">
        <p14:creationId xmlns:p14="http://schemas.microsoft.com/office/powerpoint/2010/main" val="2802023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838200" y="3053745"/>
            <a:ext cx="10515600" cy="1157287"/>
          </a:xfrm>
        </p:spPr>
        <p:txBody>
          <a:bodyPr>
            <a:normAutofit/>
          </a:bodyPr>
          <a:lstStyle/>
          <a:p>
            <a:pPr algn="ctr"/>
            <a:r>
              <a:rPr lang="en-US" dirty="0"/>
              <a:t>New Staff Introductions</a:t>
            </a:r>
          </a:p>
        </p:txBody>
      </p:sp>
    </p:spTree>
    <p:custDataLst>
      <p:tags r:id="rId1"/>
    </p:custDataLst>
    <p:extLst>
      <p:ext uri="{BB962C8B-B14F-4D97-AF65-F5344CB8AC3E}">
        <p14:creationId xmlns:p14="http://schemas.microsoft.com/office/powerpoint/2010/main" val="218746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714910" y="842766"/>
            <a:ext cx="10515600" cy="1325563"/>
          </a:xfrm>
        </p:spPr>
        <p:txBody>
          <a:bodyPr anchor="ctr"/>
          <a:lstStyle/>
          <a:p>
            <a:pPr algn="ctr"/>
            <a:r>
              <a:rPr lang="en-US" dirty="0"/>
              <a:t>New Staff Introductions</a:t>
            </a:r>
          </a:p>
        </p:txBody>
      </p:sp>
      <p:sp>
        <p:nvSpPr>
          <p:cNvPr id="3" name="Content Placeholder 2">
            <a:extLst>
              <a:ext uri="{FF2B5EF4-FFF2-40B4-BE49-F238E27FC236}">
                <a16:creationId xmlns:a16="http://schemas.microsoft.com/office/drawing/2014/main" id="{01B0103A-4E52-4F4E-A160-9CFA984D4BDF}"/>
              </a:ext>
            </a:extLst>
          </p:cNvPr>
          <p:cNvSpPr>
            <a:spLocks noGrp="1"/>
          </p:cNvSpPr>
          <p:nvPr>
            <p:ph idx="1"/>
          </p:nvPr>
        </p:nvSpPr>
        <p:spPr>
          <a:xfrm>
            <a:off x="401963" y="2317501"/>
            <a:ext cx="11388074" cy="4540499"/>
          </a:xfrm>
        </p:spPr>
        <p:txBody>
          <a:bodyPr anchor="t">
            <a:normAutofit/>
          </a:bodyPr>
          <a:lstStyle/>
          <a:p>
            <a:pPr marL="324000" lvl="1" indent="0">
              <a:buNone/>
            </a:pPr>
            <a:r>
              <a:rPr lang="en-US" sz="3600" b="1" dirty="0"/>
              <a:t>If this is your first AURA meeting:</a:t>
            </a:r>
          </a:p>
          <a:p>
            <a:pPr lvl="1">
              <a:buFontTx/>
              <a:buChar char="-"/>
            </a:pPr>
            <a:r>
              <a:rPr lang="en-US" sz="3600" dirty="0"/>
              <a:t>Unmute yourself, turn on your camera, and please tell us</a:t>
            </a:r>
          </a:p>
          <a:p>
            <a:pPr marL="324000" lvl="1" indent="0">
              <a:buNone/>
            </a:pPr>
            <a:r>
              <a:rPr lang="en-US" sz="3600" dirty="0"/>
              <a:t>			your name</a:t>
            </a:r>
          </a:p>
          <a:p>
            <a:pPr marL="324000" lvl="1" indent="0">
              <a:buNone/>
            </a:pPr>
            <a:r>
              <a:rPr lang="en-US" sz="3600" dirty="0"/>
              <a:t>			department</a:t>
            </a:r>
          </a:p>
          <a:p>
            <a:pPr marL="324000" lvl="1" indent="0">
              <a:buNone/>
            </a:pPr>
            <a:r>
              <a:rPr lang="en-US" sz="3600" dirty="0"/>
              <a:t>			role/title</a:t>
            </a:r>
          </a:p>
          <a:p>
            <a:pPr marL="324000" lvl="1" indent="0">
              <a:buNone/>
            </a:pPr>
            <a:r>
              <a:rPr lang="en-US" sz="3600" dirty="0"/>
              <a:t>			anything else you’d like to share</a:t>
            </a:r>
          </a:p>
        </p:txBody>
      </p:sp>
    </p:spTree>
    <p:custDataLst>
      <p:tags r:id="rId1"/>
    </p:custDataLst>
    <p:extLst>
      <p:ext uri="{BB962C8B-B14F-4D97-AF65-F5344CB8AC3E}">
        <p14:creationId xmlns:p14="http://schemas.microsoft.com/office/powerpoint/2010/main" val="114058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B516-B123-438F-AA48-FC900FFE7850}"/>
              </a:ext>
            </a:extLst>
          </p:cNvPr>
          <p:cNvSpPr>
            <a:spLocks noGrp="1"/>
          </p:cNvSpPr>
          <p:nvPr>
            <p:ph type="title"/>
          </p:nvPr>
        </p:nvSpPr>
        <p:spPr>
          <a:xfrm>
            <a:off x="838200" y="2959477"/>
            <a:ext cx="10515600" cy="1157287"/>
          </a:xfrm>
        </p:spPr>
        <p:txBody>
          <a:bodyPr>
            <a:normAutofit fontScale="90000"/>
          </a:bodyPr>
          <a:lstStyle/>
          <a:p>
            <a:r>
              <a:rPr lang="en-US" dirty="0"/>
              <a:t>SPA Restructure &amp; APT Update</a:t>
            </a:r>
          </a:p>
        </p:txBody>
      </p:sp>
    </p:spTree>
    <p:custDataLst>
      <p:tags r:id="rId1"/>
    </p:custDataLst>
    <p:extLst>
      <p:ext uri="{BB962C8B-B14F-4D97-AF65-F5344CB8AC3E}">
        <p14:creationId xmlns:p14="http://schemas.microsoft.com/office/powerpoint/2010/main" val="220036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838200" y="865433"/>
            <a:ext cx="10515600" cy="1325563"/>
          </a:xfrm>
        </p:spPr>
        <p:txBody>
          <a:bodyPr anchor="ctr"/>
          <a:lstStyle/>
          <a:p>
            <a:pPr algn="ctr"/>
            <a:r>
              <a:rPr lang="en-US" dirty="0"/>
              <a:t>SPA Restructure</a:t>
            </a:r>
          </a:p>
        </p:txBody>
      </p:sp>
      <p:sp>
        <p:nvSpPr>
          <p:cNvPr id="3" name="TextBox 2">
            <a:extLst>
              <a:ext uri="{FF2B5EF4-FFF2-40B4-BE49-F238E27FC236}">
                <a16:creationId xmlns:a16="http://schemas.microsoft.com/office/drawing/2014/main" id="{5B5682D2-2E0C-44F0-8DCC-0836939B6A47}"/>
              </a:ext>
            </a:extLst>
          </p:cNvPr>
          <p:cNvSpPr txBox="1"/>
          <p:nvPr/>
        </p:nvSpPr>
        <p:spPr>
          <a:xfrm>
            <a:off x="485361" y="2087217"/>
            <a:ext cx="11221278" cy="4385816"/>
          </a:xfrm>
          <a:prstGeom prst="rect">
            <a:avLst/>
          </a:prstGeom>
          <a:noFill/>
        </p:spPr>
        <p:txBody>
          <a:bodyPr wrap="square" rtlCol="0">
            <a:spAutoFit/>
          </a:bodyPr>
          <a:lstStyle/>
          <a:p>
            <a:r>
              <a:rPr lang="en-US" sz="2800" b="1" dirty="0"/>
              <a:t>Why?:</a:t>
            </a:r>
          </a:p>
          <a:p>
            <a:pPr marL="457200" indent="-457200">
              <a:buFont typeface="Wingdings" panose="05000000000000000000" pitchFamily="2" charset="2"/>
              <a:buChar char="§"/>
            </a:pPr>
            <a:r>
              <a:rPr lang="en-US" sz="2800" b="1" dirty="0">
                <a:solidFill>
                  <a:schemeClr val="accent3">
                    <a:lumMod val="50000"/>
                  </a:schemeClr>
                </a:solidFill>
              </a:rPr>
              <a:t>Rapid Growth in Funding (2017-2023) and still going:</a:t>
            </a:r>
          </a:p>
          <a:p>
            <a:r>
              <a:rPr lang="en-US" sz="2800" dirty="0"/>
              <a:t>   	</a:t>
            </a:r>
            <a:r>
              <a:rPr lang="en-US" sz="2400" dirty="0"/>
              <a:t>SP funding has grown from $213 mil to $402 mil  		 	</a:t>
            </a:r>
            <a:r>
              <a:rPr lang="en-US" sz="2400" b="1" dirty="0"/>
              <a:t>98% increase </a:t>
            </a:r>
          </a:p>
          <a:p>
            <a:r>
              <a:rPr lang="en-US" sz="2400" dirty="0"/>
              <a:t>     	Number of awards has grown from 1,118 to 1,786 (Excluding CTs)   </a:t>
            </a:r>
            <a:r>
              <a:rPr lang="en-US" sz="2400" b="1" dirty="0"/>
              <a:t>58% increase</a:t>
            </a:r>
          </a:p>
          <a:p>
            <a:r>
              <a:rPr lang="en-US" sz="2400" b="1" dirty="0"/>
              <a:t>	</a:t>
            </a:r>
            <a:r>
              <a:rPr lang="en-US" sz="2400" dirty="0"/>
              <a:t>Growth in # of contracts 2020 – 2023</a:t>
            </a:r>
            <a:r>
              <a:rPr lang="en-US" sz="2400" b="1" dirty="0"/>
              <a:t>				10% </a:t>
            </a:r>
          </a:p>
          <a:p>
            <a:endParaRPr lang="en-US" sz="1100" b="1" dirty="0">
              <a:solidFill>
                <a:schemeClr val="accent3">
                  <a:lumMod val="50000"/>
                </a:schemeClr>
              </a:solidFill>
            </a:endParaRPr>
          </a:p>
          <a:p>
            <a:pPr marL="285750" indent="-285750">
              <a:buFont typeface="Wingdings" panose="05000000000000000000" pitchFamily="2" charset="2"/>
              <a:buChar char="§"/>
            </a:pPr>
            <a:r>
              <a:rPr lang="en-US" sz="2800" dirty="0"/>
              <a:t> Eliminate redundances in award set up and rebalance workload</a:t>
            </a:r>
          </a:p>
          <a:p>
            <a:endParaRPr lang="en-US" sz="2400" dirty="0"/>
          </a:p>
          <a:p>
            <a:pPr marL="285750" indent="-285750">
              <a:buFont typeface="Wingdings" panose="05000000000000000000" pitchFamily="2" charset="2"/>
              <a:buChar char="§"/>
            </a:pPr>
            <a:r>
              <a:rPr lang="en-US" sz="2800" dirty="0"/>
              <a:t>Align all payroll related processes – PAs to Cost Transfers to Effort Reporting</a:t>
            </a:r>
          </a:p>
          <a:p>
            <a:endParaRPr lang="en-US" sz="2800" dirty="0"/>
          </a:p>
        </p:txBody>
      </p:sp>
    </p:spTree>
    <p:custDataLst>
      <p:tags r:id="rId1"/>
    </p:custDataLst>
    <p:extLst>
      <p:ext uri="{BB962C8B-B14F-4D97-AF65-F5344CB8AC3E}">
        <p14:creationId xmlns:p14="http://schemas.microsoft.com/office/powerpoint/2010/main" val="960209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715652" y="724031"/>
            <a:ext cx="10515600" cy="1325563"/>
          </a:xfrm>
        </p:spPr>
        <p:txBody>
          <a:bodyPr anchor="ctr"/>
          <a:lstStyle/>
          <a:p>
            <a:pPr algn="ctr"/>
            <a:r>
              <a:rPr lang="en-US" dirty="0"/>
              <a:t>SPA Restructure</a:t>
            </a:r>
          </a:p>
        </p:txBody>
      </p:sp>
      <p:pic>
        <p:nvPicPr>
          <p:cNvPr id="10" name="Picture 9">
            <a:extLst>
              <a:ext uri="{FF2B5EF4-FFF2-40B4-BE49-F238E27FC236}">
                <a16:creationId xmlns:a16="http://schemas.microsoft.com/office/drawing/2014/main" id="{31CAC628-DBDC-4D5B-B8BF-72C1A632DEB0}"/>
              </a:ext>
            </a:extLst>
          </p:cNvPr>
          <p:cNvPicPr>
            <a:picLocks noChangeAspect="1"/>
          </p:cNvPicPr>
          <p:nvPr/>
        </p:nvPicPr>
        <p:blipFill>
          <a:blip r:embed="rId3"/>
          <a:stretch>
            <a:fillRect/>
          </a:stretch>
        </p:blipFill>
        <p:spPr>
          <a:xfrm>
            <a:off x="5802835" y="1936466"/>
            <a:ext cx="6061683" cy="3326927"/>
          </a:xfrm>
          <a:prstGeom prst="rect">
            <a:avLst/>
          </a:prstGeom>
        </p:spPr>
      </p:pic>
      <p:pic>
        <p:nvPicPr>
          <p:cNvPr id="12" name="Picture 11">
            <a:extLst>
              <a:ext uri="{FF2B5EF4-FFF2-40B4-BE49-F238E27FC236}">
                <a16:creationId xmlns:a16="http://schemas.microsoft.com/office/drawing/2014/main" id="{C5C1DB03-5501-4F12-BFC2-B202A8590376}"/>
              </a:ext>
            </a:extLst>
          </p:cNvPr>
          <p:cNvPicPr>
            <a:picLocks noChangeAspect="1"/>
          </p:cNvPicPr>
          <p:nvPr/>
        </p:nvPicPr>
        <p:blipFill>
          <a:blip r:embed="rId4"/>
          <a:stretch>
            <a:fillRect/>
          </a:stretch>
        </p:blipFill>
        <p:spPr>
          <a:xfrm>
            <a:off x="148578" y="1936466"/>
            <a:ext cx="5496848" cy="4920702"/>
          </a:xfrm>
          <a:prstGeom prst="rect">
            <a:avLst/>
          </a:prstGeom>
        </p:spPr>
      </p:pic>
    </p:spTree>
    <p:custDataLst>
      <p:tags r:id="rId1"/>
    </p:custDataLst>
    <p:extLst>
      <p:ext uri="{BB962C8B-B14F-4D97-AF65-F5344CB8AC3E}">
        <p14:creationId xmlns:p14="http://schemas.microsoft.com/office/powerpoint/2010/main" val="382470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391371" y="758078"/>
            <a:ext cx="11029616" cy="1013800"/>
          </a:xfrm>
        </p:spPr>
        <p:txBody>
          <a:bodyPr anchor="ctr"/>
          <a:lstStyle/>
          <a:p>
            <a:pPr algn="ctr"/>
            <a:r>
              <a:rPr lang="en-US" dirty="0"/>
              <a:t>SPA Restructure</a:t>
            </a:r>
          </a:p>
        </p:txBody>
      </p:sp>
      <p:pic>
        <p:nvPicPr>
          <p:cNvPr id="5" name="Picture 4">
            <a:extLst>
              <a:ext uri="{FF2B5EF4-FFF2-40B4-BE49-F238E27FC236}">
                <a16:creationId xmlns:a16="http://schemas.microsoft.com/office/drawing/2014/main" id="{AE7B646C-25A7-45BF-80FA-801DDE6C312A}"/>
              </a:ext>
            </a:extLst>
          </p:cNvPr>
          <p:cNvPicPr>
            <a:picLocks noChangeAspect="1"/>
          </p:cNvPicPr>
          <p:nvPr/>
        </p:nvPicPr>
        <p:blipFill>
          <a:blip r:embed="rId3"/>
          <a:stretch>
            <a:fillRect/>
          </a:stretch>
        </p:blipFill>
        <p:spPr>
          <a:xfrm>
            <a:off x="8137099" y="425906"/>
            <a:ext cx="3392292" cy="6204455"/>
          </a:xfrm>
          <a:prstGeom prst="rect">
            <a:avLst/>
          </a:prstGeom>
        </p:spPr>
      </p:pic>
      <p:pic>
        <p:nvPicPr>
          <p:cNvPr id="4" name="Picture 3">
            <a:extLst>
              <a:ext uri="{FF2B5EF4-FFF2-40B4-BE49-F238E27FC236}">
                <a16:creationId xmlns:a16="http://schemas.microsoft.com/office/drawing/2014/main" id="{CD82A3B0-31BC-4FF4-A473-39DC9FF49E2E}"/>
              </a:ext>
            </a:extLst>
          </p:cNvPr>
          <p:cNvPicPr>
            <a:picLocks noChangeAspect="1"/>
          </p:cNvPicPr>
          <p:nvPr/>
        </p:nvPicPr>
        <p:blipFill>
          <a:blip r:embed="rId4"/>
          <a:stretch>
            <a:fillRect/>
          </a:stretch>
        </p:blipFill>
        <p:spPr>
          <a:xfrm>
            <a:off x="169845" y="630351"/>
            <a:ext cx="3117134" cy="6014974"/>
          </a:xfrm>
          <a:prstGeom prst="rect">
            <a:avLst/>
          </a:prstGeom>
        </p:spPr>
      </p:pic>
      <p:pic>
        <p:nvPicPr>
          <p:cNvPr id="9" name="Picture 8">
            <a:extLst>
              <a:ext uri="{FF2B5EF4-FFF2-40B4-BE49-F238E27FC236}">
                <a16:creationId xmlns:a16="http://schemas.microsoft.com/office/drawing/2014/main" id="{F442885C-54CD-4C18-8374-5E208CEA71D6}"/>
              </a:ext>
            </a:extLst>
          </p:cNvPr>
          <p:cNvPicPr>
            <a:picLocks noChangeAspect="1"/>
          </p:cNvPicPr>
          <p:nvPr/>
        </p:nvPicPr>
        <p:blipFill>
          <a:blip r:embed="rId5"/>
          <a:stretch>
            <a:fillRect/>
          </a:stretch>
        </p:blipFill>
        <p:spPr>
          <a:xfrm>
            <a:off x="4207382" y="1891558"/>
            <a:ext cx="3249220" cy="4462261"/>
          </a:xfrm>
          <a:prstGeom prst="rect">
            <a:avLst/>
          </a:prstGeom>
        </p:spPr>
      </p:pic>
    </p:spTree>
    <p:custDataLst>
      <p:tags r:id="rId1"/>
    </p:custDataLst>
    <p:extLst>
      <p:ext uri="{BB962C8B-B14F-4D97-AF65-F5344CB8AC3E}">
        <p14:creationId xmlns:p14="http://schemas.microsoft.com/office/powerpoint/2010/main" val="2513635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C137-E1AB-4A54-9843-35489D696849}"/>
              </a:ext>
            </a:extLst>
          </p:cNvPr>
          <p:cNvSpPr>
            <a:spLocks noGrp="1"/>
          </p:cNvSpPr>
          <p:nvPr>
            <p:ph type="title"/>
          </p:nvPr>
        </p:nvSpPr>
        <p:spPr>
          <a:xfrm>
            <a:off x="753358" y="695750"/>
            <a:ext cx="10515600" cy="1325563"/>
          </a:xfrm>
        </p:spPr>
        <p:txBody>
          <a:bodyPr anchor="ctr"/>
          <a:lstStyle/>
          <a:p>
            <a:pPr algn="ctr"/>
            <a:r>
              <a:rPr lang="en-US" dirty="0"/>
              <a:t>Award Processing Team</a:t>
            </a:r>
          </a:p>
        </p:txBody>
      </p:sp>
      <p:sp>
        <p:nvSpPr>
          <p:cNvPr id="5" name="Content Placeholder 4">
            <a:extLst>
              <a:ext uri="{FF2B5EF4-FFF2-40B4-BE49-F238E27FC236}">
                <a16:creationId xmlns:a16="http://schemas.microsoft.com/office/drawing/2014/main" id="{6D165AED-7356-4F29-BCD4-187CFA9CAC38}"/>
              </a:ext>
            </a:extLst>
          </p:cNvPr>
          <p:cNvSpPr>
            <a:spLocks noGrp="1"/>
          </p:cNvSpPr>
          <p:nvPr>
            <p:ph idx="1"/>
          </p:nvPr>
        </p:nvSpPr>
        <p:spPr>
          <a:xfrm>
            <a:off x="409027" y="1901496"/>
            <a:ext cx="11029615" cy="4730261"/>
          </a:xfrm>
        </p:spPr>
        <p:txBody>
          <a:bodyPr>
            <a:normAutofit lnSpcReduction="10000"/>
          </a:bodyPr>
          <a:lstStyle/>
          <a:p>
            <a:r>
              <a:rPr lang="en-US" sz="2400" dirty="0"/>
              <a:t>Award Processing Team began processing awards in March 2023.  It was established to reduce award setup times &amp; create continuity for the departments</a:t>
            </a:r>
          </a:p>
          <a:p>
            <a:endParaRPr lang="en-US" sz="1100" dirty="0"/>
          </a:p>
          <a:p>
            <a:r>
              <a:rPr lang="en-US" sz="2400" dirty="0"/>
              <a:t>Awards are assigned to the Team once a NoA is received</a:t>
            </a:r>
          </a:p>
          <a:p>
            <a:pPr lvl="1"/>
            <a:r>
              <a:rPr lang="en-US" sz="2000" dirty="0"/>
              <a:t>Pending Items typically include:</a:t>
            </a:r>
          </a:p>
          <a:p>
            <a:pPr lvl="2"/>
            <a:r>
              <a:rPr lang="en-US" sz="1800" dirty="0"/>
              <a:t>Assurances/RCOI (Project-specific disclosure)</a:t>
            </a:r>
          </a:p>
          <a:p>
            <a:pPr lvl="3"/>
            <a:r>
              <a:rPr lang="en-US" sz="1600" dirty="0"/>
              <a:t>Most RCOIs are completed via UTStart, the APT Specialist can provide guidance on the need for a PDF RCOI form</a:t>
            </a:r>
          </a:p>
          <a:p>
            <a:pPr lvl="2"/>
            <a:r>
              <a:rPr lang="en-US" sz="1800" dirty="0"/>
              <a:t>Updated Budgets</a:t>
            </a:r>
          </a:p>
          <a:p>
            <a:pPr lvl="2"/>
            <a:r>
              <a:rPr lang="en-US" sz="1800" dirty="0"/>
              <a:t>Confirmation of faculty effort and Work Start Date</a:t>
            </a:r>
          </a:p>
          <a:p>
            <a:pPr lvl="2"/>
            <a:r>
              <a:rPr lang="en-US" sz="1800" dirty="0"/>
              <a:t>Subcontract SOWs</a:t>
            </a:r>
          </a:p>
          <a:p>
            <a:pPr lvl="1"/>
            <a:r>
              <a:rPr lang="en-US" sz="2000" dirty="0"/>
              <a:t>APT Specialist will notify all Faculty/departments by email once the FMS is ready for use</a:t>
            </a:r>
          </a:p>
          <a:p>
            <a:endParaRPr lang="en-US" sz="1400" dirty="0"/>
          </a:p>
          <a:p>
            <a:r>
              <a:rPr lang="en-US" sz="2400" dirty="0"/>
              <a:t>Goal is to reduce CTMs, retro PAs and other “surprises” once an award is received</a:t>
            </a:r>
          </a:p>
          <a:p>
            <a:pPr lvl="1"/>
            <a:endParaRPr lang="en-US" sz="2800" dirty="0"/>
          </a:p>
          <a:p>
            <a:pPr lvl="1"/>
            <a:endParaRPr lang="en-US" dirty="0"/>
          </a:p>
        </p:txBody>
      </p:sp>
    </p:spTree>
    <p:custDataLst>
      <p:tags r:id="rId1"/>
    </p:custDataLst>
    <p:extLst>
      <p:ext uri="{BB962C8B-B14F-4D97-AF65-F5344CB8AC3E}">
        <p14:creationId xmlns:p14="http://schemas.microsoft.com/office/powerpoint/2010/main" val="38514362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TH Blu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 Blue" id="{39E3E706-BA91-4652-9E46-B9DB8473F5BA}" vid="{E943F06D-548E-455A-8DFD-1FDAEDA36C54}"/>
    </a:ext>
  </a:extLst>
</a:theme>
</file>

<file path=ppt/theme/theme2.xml><?xml version="1.0" encoding="utf-8"?>
<a:theme xmlns:a="http://schemas.openxmlformats.org/drawingml/2006/main" name="UTHH-Blue-Orange 202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H-Blue-Orange 2023" id="{91E02425-551C-0B49-A61F-5944041B904B}" vid="{31398095-7FEA-754B-89D7-F4875ED48EB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884a73c4-6b46-4194-aff2-466d0605477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3C468DC781D942853E4E9EA4897B54" ma:contentTypeVersion="15" ma:contentTypeDescription="Create a new document." ma:contentTypeScope="" ma:versionID="92189bc5bd9fbf000e4a17a31ddfc156">
  <xsd:schema xmlns:xsd="http://www.w3.org/2001/XMLSchema" xmlns:xs="http://www.w3.org/2001/XMLSchema" xmlns:p="http://schemas.microsoft.com/office/2006/metadata/properties" xmlns:ns3="884a73c4-6b46-4194-aff2-466d06054772" xmlns:ns4="a9f52ccf-fdc0-47ce-bb01-cbcd3f055404" targetNamespace="http://schemas.microsoft.com/office/2006/metadata/properties" ma:root="true" ma:fieldsID="ef18df30360cde2bc241820ab5acb1d2" ns3:_="" ns4:_="">
    <xsd:import namespace="884a73c4-6b46-4194-aff2-466d06054772"/>
    <xsd:import namespace="a9f52ccf-fdc0-47ce-bb01-cbcd3f05540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a73c4-6b46-4194-aff2-466d060547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f52ccf-fdc0-47ce-bb01-cbcd3f05540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90F84E-5577-45FC-8B20-BC47C95B3BAE}">
  <ds:schemaRefs>
    <ds:schemaRef ds:uri="http://purl.org/dc/elements/1.1/"/>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a9f52ccf-fdc0-47ce-bb01-cbcd3f055404"/>
    <ds:schemaRef ds:uri="http://purl.org/dc/terms/"/>
    <ds:schemaRef ds:uri="884a73c4-6b46-4194-aff2-466d0605477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E73AC47-874A-45AD-9D3E-135FE2F96AC3}">
  <ds:schemaRefs>
    <ds:schemaRef ds:uri="http://schemas.microsoft.com/sharepoint/v3/contenttype/forms"/>
  </ds:schemaRefs>
</ds:datastoreItem>
</file>

<file path=customXml/itemProps3.xml><?xml version="1.0" encoding="utf-8"?>
<ds:datastoreItem xmlns:ds="http://schemas.openxmlformats.org/officeDocument/2006/customXml" ds:itemID="{6470F614-2FCD-41FC-92F9-1A4C7A403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4a73c4-6b46-4194-aff2-466d06054772"/>
    <ds:schemaRef ds:uri="a9f52ccf-fdc0-47ce-bb01-cbcd3f0554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UTH Blue</Template>
  <TotalTime>79</TotalTime>
  <Words>1279</Words>
  <Application>Microsoft Office PowerPoint</Application>
  <PresentationFormat>Widescreen</PresentationFormat>
  <Paragraphs>156</Paragraphs>
  <Slides>27</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Arial Black</vt:lpstr>
      <vt:lpstr>Calibri</vt:lpstr>
      <vt:lpstr>Calibri Light</vt:lpstr>
      <vt:lpstr>Courier New</vt:lpstr>
      <vt:lpstr>Open Sans</vt:lpstr>
      <vt:lpstr>Times New Roman</vt:lpstr>
      <vt:lpstr>Wingdings</vt:lpstr>
      <vt:lpstr>UTH Blue</vt:lpstr>
      <vt:lpstr>UTHH-Blue-Orange 2023</vt:lpstr>
      <vt:lpstr>AURA Assembly of University research administrators</vt:lpstr>
      <vt:lpstr>AGENDA</vt:lpstr>
      <vt:lpstr>New Staff Introductions</vt:lpstr>
      <vt:lpstr>New Staff Introductions</vt:lpstr>
      <vt:lpstr>SPA Restructure &amp; APT Update</vt:lpstr>
      <vt:lpstr>SPA Restructure</vt:lpstr>
      <vt:lpstr>SPA Restructure</vt:lpstr>
      <vt:lpstr>SPA Restructure</vt:lpstr>
      <vt:lpstr>Award Processing Team</vt:lpstr>
      <vt:lpstr>Award Processing Team</vt:lpstr>
      <vt:lpstr>NIH Foreign Subaward Requirements</vt:lpstr>
      <vt:lpstr>NIH Foreign Subaward Requirements</vt:lpstr>
      <vt:lpstr>NIH Foreign Subaward Requirements</vt:lpstr>
      <vt:lpstr>NIH Foreign Subaward Requirements</vt:lpstr>
      <vt:lpstr>PowerPoint Presentation</vt:lpstr>
      <vt:lpstr>SRA Level Up Training–UTHealth Deep Dives</vt:lpstr>
      <vt:lpstr>SRA Level Up Training–UTHealth Deep Dives</vt:lpstr>
      <vt:lpstr>SRA Level Up Training–UTHealth Deep Dives</vt:lpstr>
      <vt:lpstr>Senate Bill 17, Research, &amp; Grants</vt:lpstr>
      <vt:lpstr>SB17  Extramural Grant &amp; Supplement Opportunities</vt:lpstr>
      <vt:lpstr>Senate Bill 17 Basics</vt:lpstr>
      <vt:lpstr>Exceptions (including “Scholarly Research”)</vt:lpstr>
      <vt:lpstr>Grants</vt:lpstr>
      <vt:lpstr>Questions?</vt:lpstr>
      <vt:lpstr>START Changes and Ppdates</vt:lpstr>
      <vt:lpstr>START Changes and Updates</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McElhiney, William B</dc:creator>
  <cp:lastModifiedBy>Kreidler, Kathleen</cp:lastModifiedBy>
  <cp:revision>11</cp:revision>
  <dcterms:created xsi:type="dcterms:W3CDTF">2023-11-09T20:03:55Z</dcterms:created>
  <dcterms:modified xsi:type="dcterms:W3CDTF">2023-11-14T14:35:01Z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0x010100BB3C468DC781D942853E4E9EA4897B54</vt:lpwstr>
  </property>
</Properties>
</file>